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73" r:id="rId2"/>
    <p:sldId id="260" r:id="rId3"/>
    <p:sldId id="278" r:id="rId4"/>
    <p:sldId id="262" r:id="rId5"/>
    <p:sldId id="265" r:id="rId6"/>
    <p:sldId id="266" r:id="rId7"/>
    <p:sldId id="267" r:id="rId8"/>
    <p:sldId id="268" r:id="rId9"/>
    <p:sldId id="269" r:id="rId10"/>
    <p:sldId id="277" r:id="rId11"/>
    <p:sldId id="271" r:id="rId12"/>
    <p:sldId id="272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97"/>
    <a:srgbClr val="009193"/>
    <a:srgbClr val="028398"/>
    <a:srgbClr val="E6F3F3"/>
    <a:srgbClr val="94C9C9"/>
    <a:srgbClr val="4FB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86C67-7052-8C4F-9757-A1DEE36E639C}" v="1992" dt="2023-11-07T18:06:42.37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8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01918-F905-7749-BA9F-CA89AE3EE38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59A64-0635-F14D-B001-BE94C02C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4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A98E1-62C4-4BF5-A6EA-761F96E7C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59A64-0635-F14D-B001-BE94C02CFE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9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22A741-6995-4445-A1E7-68BE971BA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E97C66F-5262-6943-8FF4-CE1D9A449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75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2023 Coalition National Agreement Highlights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306406-D24F-6048-A7D9-83F2E1B68A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1878" y="5764556"/>
            <a:ext cx="4771922" cy="4064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F88502A-52AB-584D-843E-AB642243F6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139026"/>
            <a:ext cx="10515600" cy="42524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SUMMARY OF KEY PROVISIONS FOR WORKERS, MANAGERS, AND PHYISICIANS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7F4C9F1-78A1-394F-8782-F943775C58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855665"/>
            <a:ext cx="4110713" cy="224181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200" dirty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29CD-8445-3545-8D71-851A4873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5A2D-D3EA-4A44-964B-CCCDE1FA7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A58542-7A04-544E-924F-24644C44E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21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DAEBEF-E39D-4A40-91DF-0CEA380A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0083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4D194-7E72-F347-8B45-20BD11541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9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288C-24B1-CA4C-A4DF-F40EABF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1E07F-8926-984D-BE12-032F57957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4F4775-CD60-4E4C-A8BB-48C64021B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21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624430-60A8-CD4E-8E57-4C65F2517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0083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4D194-7E72-F347-8B45-20BD11541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2C27-E532-DC41-B793-1E268CE8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CD392-3D0F-8B4B-8BCB-8230CDA08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3E9AD-9BF8-6C4B-A6B1-65A37F541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3A6BEB-FCBC-7B43-A8A1-3B2B6F327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21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F0182D-E2F5-8945-9E07-52FEDD80E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0083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4D194-7E72-F347-8B45-20BD11541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3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3F4C-ABCE-9C49-8DE5-98B8BDE3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902215-2EED-A045-B16D-D3EF8721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21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4F1748-D400-C54B-A21D-AE0715590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0083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4D194-7E72-F347-8B45-20BD11541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4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8A45-B6FA-4E43-99C0-C144FDD47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21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FDF06-0548-384E-82A5-1FBEF3B18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0083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4D194-7E72-F347-8B45-20BD11541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5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DD7BCA-D238-6641-9E64-385F15724D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ED11B-D9AF-F542-9DD4-DBA32C5B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B9994-AC5A-F846-B236-BDCDEB1C1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6378"/>
            <a:ext cx="10515600" cy="4570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05AD4-F4C0-924D-B528-6985A1AE4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21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BECA1-32A3-5848-BA66-22CADB9F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0083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4D194-7E72-F347-8B45-20BD11541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0895D4-55E1-604E-A351-2D77BDE0889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48924" y="6398268"/>
            <a:ext cx="2904876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8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839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39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39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397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397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B279F2-7646-DEB0-7707-C0E769200AD6}"/>
              </a:ext>
            </a:extLst>
          </p:cNvPr>
          <p:cNvSpPr>
            <a:spLocks noGrp="1"/>
          </p:cNvSpPr>
          <p:nvPr/>
        </p:nvSpPr>
        <p:spPr>
          <a:xfrm>
            <a:off x="1012902" y="22860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A9244-CFFA-8F8E-33F1-4D02EB1D420D}"/>
              </a:ext>
            </a:extLst>
          </p:cNvPr>
          <p:cNvSpPr>
            <a:spLocks noGrp="1"/>
          </p:cNvSpPr>
          <p:nvPr/>
        </p:nvSpPr>
        <p:spPr>
          <a:xfrm>
            <a:off x="838200" y="2857500"/>
            <a:ext cx="106134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 Black" panose="020B0604020202020204" pitchFamily="34" charset="0"/>
                <a:cs typeface="Arial Black" panose="020B0604020202020204" pitchFamily="34" charset="0"/>
              </a:rPr>
              <a:t>2023 Coalition National Agreement Highlights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A4190-9662-1836-A55D-59108C4F42B4}"/>
              </a:ext>
            </a:extLst>
          </p:cNvPr>
          <p:cNvSpPr txBox="1"/>
          <p:nvPr/>
        </p:nvSpPr>
        <p:spPr>
          <a:xfrm>
            <a:off x="838200" y="40005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KEY PROVISIONS FOR WORKERS, MANAGERS,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PHYSICIANS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7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3C6D7-3506-6FCF-93FB-4991FDD8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Sharing Plan </a:t>
            </a:r>
            <a:br>
              <a:rPr lang="en-US" dirty="0"/>
            </a:br>
            <a:r>
              <a:rPr lang="en-US" dirty="0"/>
              <a:t>2024 – 2027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2860B3-7F8F-F7BE-B3E7-8219DD9EC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713483"/>
              </p:ext>
            </p:extLst>
          </p:nvPr>
        </p:nvGraphicFramePr>
        <p:xfrm>
          <a:off x="647700" y="1201187"/>
          <a:ext cx="10515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2188234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976749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173579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539416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58083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Goal</a:t>
                      </a:r>
                    </a:p>
                  </a:txBody>
                  <a:tcPr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Goal Improvement </a:t>
                      </a:r>
                    </a:p>
                  </a:txBody>
                  <a:tcPr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Market Operating Margin Threshold Not Met</a:t>
                      </a:r>
                      <a:r>
                        <a:rPr lang="en-US" sz="1100" baseline="30000" dirty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Market Operating Margin Threshold Met</a:t>
                      </a:r>
                      <a:r>
                        <a:rPr lang="en-US" sz="1100" baseline="30000" dirty="0"/>
                        <a:t>2</a:t>
                      </a:r>
                      <a:endParaRPr lang="en-US" sz="1100" dirty="0"/>
                    </a:p>
                  </a:txBody>
                  <a:tcPr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Enhanced Operating Margin Threshold</a:t>
                      </a:r>
                      <a:r>
                        <a:rPr lang="en-US" sz="1100" baseline="30000" dirty="0"/>
                        <a:t>3</a:t>
                      </a:r>
                      <a:endParaRPr lang="en-US" sz="1100" dirty="0"/>
                    </a:p>
                  </a:txBody>
                  <a:tcPr>
                    <a:solidFill>
                      <a:srgbClr val="008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62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Controlling High Blood Pressure</a:t>
                      </a:r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Achieve 2% improvement year over year. For markets who are at or above the 90</a:t>
                      </a:r>
                      <a:r>
                        <a:rPr lang="en-US" sz="1100" baseline="30000" dirty="0"/>
                        <a:t>th</a:t>
                      </a:r>
                      <a:r>
                        <a:rPr lang="en-US" sz="1100" dirty="0"/>
                        <a:t> percentile, maintain performance.</a:t>
                      </a:r>
                    </a:p>
                  </a:txBody>
                  <a:tcPr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$300</a:t>
                      </a:r>
                    </a:p>
                  </a:txBody>
                  <a:tcPr anchor="ctr"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$700</a:t>
                      </a:r>
                    </a:p>
                  </a:txBody>
                  <a:tcPr anchor="ctr">
                    <a:solidFill>
                      <a:srgbClr val="E6F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$950</a:t>
                      </a:r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- Must meet definition of Enhanced Operating Margin Threshold</a:t>
                      </a:r>
                      <a:r>
                        <a:rPr lang="en-US" sz="1100" baseline="30000" dirty="0"/>
                        <a:t>4</a:t>
                      </a:r>
                      <a:endParaRPr lang="en-US" sz="1100" dirty="0"/>
                    </a:p>
                    <a:p>
                      <a:pPr algn="l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</a:txBody>
                  <a:tcPr anchor="ctr">
                    <a:solidFill>
                      <a:srgbClr val="E6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124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Member Flu Vaccination Rate</a:t>
                      </a:r>
                    </a:p>
                  </a:txBody>
                  <a:tcPr>
                    <a:solidFill>
                      <a:srgbClr val="E6F3F3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Achieve 1.5% improvement year over year.</a:t>
                      </a:r>
                    </a:p>
                  </a:txBody>
                  <a:tcPr>
                    <a:solidFill>
                      <a:srgbClr val="E6F3F3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$300</a:t>
                      </a:r>
                    </a:p>
                  </a:txBody>
                  <a:tcPr anchor="ctr">
                    <a:solidFill>
                      <a:srgbClr val="E6F3F3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$700</a:t>
                      </a:r>
                    </a:p>
                  </a:txBody>
                  <a:tcPr anchor="ctr">
                    <a:solidFill>
                      <a:srgbClr val="E6F3F3">
                        <a:alpha val="3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77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HCAHPS: Likelihood to Recommend*</a:t>
                      </a:r>
                    </a:p>
                    <a:p>
                      <a:endParaRPr lang="en-US" sz="1100" dirty="0"/>
                    </a:p>
                  </a:txBody>
                  <a:tcPr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Achieve 1% improvement year over year. For markets who are at or above the 90</a:t>
                      </a:r>
                      <a:r>
                        <a:rPr lang="en-US" sz="1100" baseline="30000" dirty="0"/>
                        <a:t>th</a:t>
                      </a:r>
                      <a:r>
                        <a:rPr lang="en-US" sz="1100" dirty="0"/>
                        <a:t> percentile, maintain performance.</a:t>
                      </a:r>
                    </a:p>
                  </a:txBody>
                  <a:tcPr>
                    <a:solidFill>
                      <a:srgbClr val="E6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$300</a:t>
                      </a:r>
                    </a:p>
                  </a:txBody>
                  <a:tcPr anchor="ctr">
                    <a:solidFill>
                      <a:srgbClr val="E6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$700</a:t>
                      </a:r>
                    </a:p>
                  </a:txBody>
                  <a:tcPr anchor="ctr">
                    <a:solidFill>
                      <a:srgbClr val="E6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69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CAHPS: Meteor Care Experience</a:t>
                      </a:r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>
                    <a:solidFill>
                      <a:srgbClr val="E6F3F3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Achieve 2% improvement year over year. For markets who are at or above 90</a:t>
                      </a:r>
                      <a:r>
                        <a:rPr lang="en-US" sz="1100" baseline="30000" dirty="0"/>
                        <a:t>th</a:t>
                      </a:r>
                      <a:r>
                        <a:rPr lang="en-US" sz="1100" dirty="0"/>
                        <a:t> percentile, maintain performance.</a:t>
                      </a:r>
                    </a:p>
                  </a:txBody>
                  <a:tcPr>
                    <a:solidFill>
                      <a:srgbClr val="E6F3F3">
                        <a:alpha val="3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16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Regional Attendance</a:t>
                      </a:r>
                    </a:p>
                  </a:txBody>
                  <a:tcPr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Achieve 2% improvement year over year.</a:t>
                      </a:r>
                    </a:p>
                  </a:txBody>
                  <a:tcPr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$300</a:t>
                      </a:r>
                    </a:p>
                  </a:txBody>
                  <a:tcPr anchor="ctr"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$700</a:t>
                      </a:r>
                    </a:p>
                  </a:txBody>
                  <a:tcPr anchor="ctr">
                    <a:solidFill>
                      <a:srgbClr val="E6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50422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100" b="1" dirty="0"/>
                        <a:t>Maximum Payout Amounts</a:t>
                      </a:r>
                    </a:p>
                  </a:txBody>
                  <a:tcPr>
                    <a:solidFill>
                      <a:srgbClr val="E6F3F3">
                        <a:alpha val="3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$1,200</a:t>
                      </a:r>
                    </a:p>
                  </a:txBody>
                  <a:tcPr anchor="ctr">
                    <a:solidFill>
                      <a:srgbClr val="E6F3F3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$2,800</a:t>
                      </a:r>
                    </a:p>
                  </a:txBody>
                  <a:tcPr anchor="ctr">
                    <a:solidFill>
                      <a:srgbClr val="E6F3F3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$3,750</a:t>
                      </a:r>
                    </a:p>
                  </a:txBody>
                  <a:tcPr anchor="ctr">
                    <a:solidFill>
                      <a:srgbClr val="E6F3F3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94146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2B910-41C2-CF30-326E-CE9E1F633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08740-4D5D-1C42-92AD-14F7DB5E5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74D194-7E72-F347-8B45-20BD1154121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4DB2B-353E-5533-2EBE-BFD20789D262}"/>
              </a:ext>
            </a:extLst>
          </p:cNvPr>
          <p:cNvSpPr txBox="1"/>
          <p:nvPr/>
        </p:nvSpPr>
        <p:spPr>
          <a:xfrm>
            <a:off x="647700" y="5115534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*Service goal is equally split between HCAHPS and CAHPS for hospital regions (NCAL, SCAL, NW, HI). For non-hospital regions (CO, MAS, KPWA), only the CAHPS goal applies. </a:t>
            </a:r>
          </a:p>
          <a:p>
            <a:endParaRPr lang="en-US" sz="1000" dirty="0"/>
          </a:p>
          <a:p>
            <a:r>
              <a:rPr lang="en-US" sz="1000" dirty="0"/>
              <a:t>Subject to the following conditions, PSP will pay out for full-time employees, as described below:</a:t>
            </a:r>
          </a:p>
          <a:p>
            <a:r>
              <a:rPr lang="en-US" sz="1000" dirty="0"/>
              <a:t>1. If the Market’s Operating Margin Threshold is not met but the Health Plan/Hospitals’ Operating Margin Floor is met, the PSP will pay out up to $1,200 based on achievement of the 4 goals.</a:t>
            </a:r>
          </a:p>
          <a:p>
            <a:r>
              <a:rPr lang="en-US" sz="1000" dirty="0"/>
              <a:t>2. If the Market’s Operating Margin Threshold is met, the PSP will pay out as set forth above up to $2,800 based on achievement of the 4 goals.</a:t>
            </a:r>
          </a:p>
          <a:p>
            <a:r>
              <a:rPr lang="en-US" sz="1000" dirty="0"/>
              <a:t>3. If the Enhanced Operating Margin Threshold and the 4 goals are all met, the PSP will pay out at a maximum of $3,750.</a:t>
            </a:r>
          </a:p>
          <a:p>
            <a:r>
              <a:rPr lang="en-US" sz="1000" dirty="0"/>
              <a:t>4. Enhanced Operating Margin Threshold requires achievement of all 3 conditions: a) Health Plan/Hospitals Operating Margin of 2.5% is achieved; b) Market exceeds Market Operating Margin Threshold by 0.75% or more; and c) Where Market Operating Margin Threshold is negative, Market achieves a deficit of less than 50% of the threshold. </a:t>
            </a:r>
          </a:p>
        </p:txBody>
      </p:sp>
    </p:spTree>
    <p:extLst>
      <p:ext uri="{BB962C8B-B14F-4D97-AF65-F5344CB8AC3E}">
        <p14:creationId xmlns:p14="http://schemas.microsoft.com/office/powerpoint/2010/main" val="380242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C0F4-4DD9-48EB-44D6-7F127500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 and Training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669E1-27E6-3C31-83E7-8BADC854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378"/>
            <a:ext cx="5343144" cy="4570585"/>
          </a:xfrm>
        </p:spPr>
        <p:txBody>
          <a:bodyPr>
            <a:norm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Increases funding to the SEIU-UHW West &amp; Joint Employer Education Fund and Ben Hudnall Memorial Trust to further invest in the development of Coalition-represented employees</a:t>
            </a: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F96ED-8629-9732-5A3A-05EAE9ED5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92A14-87C2-A4CF-2C57-A084A809E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74D194-7E72-F347-8B45-20BD1154121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081C5B2-9DF8-FBD3-387A-404B7F622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1" r="13393" b="2"/>
          <a:stretch/>
        </p:blipFill>
        <p:spPr>
          <a:xfrm>
            <a:off x="6693865" y="1143000"/>
            <a:ext cx="5498135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9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D9E56-08FD-C24A-87BD-492FE52D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Management Partnership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C2244-6C05-D5EA-4C98-B57650D66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16" y="1606378"/>
            <a:ext cx="5279136" cy="4570585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a typeface="Calibri" panose="020F050202020403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Increases funding for the LMP trust fund to support partnership activities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4440B-8591-D39D-450D-34E524F17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476E7-42CE-8E22-BAF2-3C0FBB183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74D194-7E72-F347-8B45-20BD1154121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A group of people clapping at a conference&#10;&#10;Description automatically generated">
            <a:extLst>
              <a:ext uri="{FF2B5EF4-FFF2-40B4-BE49-F238E27FC236}">
                <a16:creationId xmlns:a16="http://schemas.microsoft.com/office/drawing/2014/main" id="{46E95E53-71FE-66F0-7285-35E2061E4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3"/>
          <a:stretch/>
        </p:blipFill>
        <p:spPr>
          <a:xfrm>
            <a:off x="5660008" y="1143002"/>
            <a:ext cx="6531992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B279F2-7646-DEB0-7707-C0E769200AD6}"/>
              </a:ext>
            </a:extLst>
          </p:cNvPr>
          <p:cNvSpPr>
            <a:spLocks noGrp="1"/>
          </p:cNvSpPr>
          <p:nvPr/>
        </p:nvSpPr>
        <p:spPr>
          <a:xfrm>
            <a:off x="1012902" y="22860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A9244-CFFA-8F8E-33F1-4D02EB1D420D}"/>
              </a:ext>
            </a:extLst>
          </p:cNvPr>
          <p:cNvSpPr>
            <a:spLocks noGrp="1"/>
          </p:cNvSpPr>
          <p:nvPr/>
        </p:nvSpPr>
        <p:spPr>
          <a:xfrm>
            <a:off x="838200" y="2857500"/>
            <a:ext cx="106134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 Black" panose="020B0604020202020204" pitchFamily="34" charset="0"/>
                <a:cs typeface="Arial Black" panose="020B0604020202020204" pitchFamily="34" charset="0"/>
              </a:rPr>
              <a:t>2023 Coalition National Agreement Highlights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A4190-9662-1836-A55D-59108C4F42B4}"/>
              </a:ext>
            </a:extLst>
          </p:cNvPr>
          <p:cNvSpPr txBox="1"/>
          <p:nvPr/>
        </p:nvSpPr>
        <p:spPr>
          <a:xfrm>
            <a:off x="838200" y="40005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KEY PROVISIONS FOR WORKERS, MANAGERS,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PHYSICIANS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7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02EA4-0E4A-294D-B0DD-1B927A29A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742BF-247A-784F-9710-4448210A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74D194-7E72-F347-8B45-20BD1154121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18C70F-C520-1464-34E0-773FBAC1E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4" y="1464383"/>
            <a:ext cx="6400800" cy="4570585"/>
          </a:xfrm>
        </p:spPr>
        <p:txBody>
          <a:bodyPr>
            <a:noAutofit/>
          </a:bodyPr>
          <a:lstStyle/>
          <a:p>
            <a:pPr marL="285693" indent="-285693"/>
            <a:r>
              <a:rPr lang="en-US" sz="2050" dirty="0"/>
              <a:t>The 4-year Coalition National Agreement covers more than 85,000 health care workers represented by 11 union locals that are part of the Coalition of Kaiser Permanente Unions.</a:t>
            </a:r>
          </a:p>
          <a:p>
            <a:pPr marL="285693" indent="-285693"/>
            <a:endParaRPr lang="en-US" sz="1400" dirty="0"/>
          </a:p>
          <a:p>
            <a:pPr marL="285693" indent="-285693"/>
            <a:r>
              <a:rPr lang="en-US" sz="2050" dirty="0"/>
              <a:t>The contract is in effect from October 1, 2023, to September 30, 2027.</a:t>
            </a:r>
          </a:p>
          <a:p>
            <a:pPr marL="285693" indent="-285693"/>
            <a:endParaRPr lang="en-US" sz="1400" dirty="0"/>
          </a:p>
          <a:p>
            <a:pPr marL="285693" indent="-285693"/>
            <a:r>
              <a:rPr lang="en-US" sz="2050" dirty="0"/>
              <a:t>The national agreement furthers the goals of the Labor Management Partnership with a focus on:</a:t>
            </a:r>
          </a:p>
          <a:p>
            <a:pPr marL="744389" lvl="1" indent="-285693"/>
            <a:r>
              <a:rPr lang="en-US" sz="2050" dirty="0"/>
              <a:t>Economics</a:t>
            </a:r>
          </a:p>
          <a:p>
            <a:pPr marL="744389" lvl="1" indent="-285693"/>
            <a:r>
              <a:rPr lang="en-US" sz="2050" dirty="0"/>
              <a:t>Staffing</a:t>
            </a:r>
          </a:p>
          <a:p>
            <a:pPr marL="744389" lvl="1" indent="-285693"/>
            <a:r>
              <a:rPr lang="en-US" sz="2050" dirty="0"/>
              <a:t>Performance Sharing Plan</a:t>
            </a:r>
          </a:p>
          <a:p>
            <a:pPr marL="744389" lvl="1" indent="-285693"/>
            <a:r>
              <a:rPr lang="en-US" sz="2050" dirty="0"/>
              <a:t>Education and Training </a:t>
            </a:r>
          </a:p>
          <a:p>
            <a:pPr lvl="1" indent="0">
              <a:buNone/>
            </a:pPr>
            <a:endParaRPr lang="en-US" sz="2050" dirty="0"/>
          </a:p>
          <a:p>
            <a:pPr marL="744389" lvl="1" indent="-285693"/>
            <a:endParaRPr lang="en-US" sz="2050" dirty="0"/>
          </a:p>
          <a:p>
            <a:pPr marL="744389" lvl="1" indent="-285693"/>
            <a:endParaRPr lang="en-US" sz="2050" dirty="0"/>
          </a:p>
          <a:p>
            <a:pPr marL="285693" indent="-285693"/>
            <a:endParaRPr lang="en-US" sz="20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CD0AB9-8C8D-A382-F6E8-E4BE6434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2023 Coalition National Agreement</a:t>
            </a:r>
            <a:endParaRPr lang="en-US" dirty="0"/>
          </a:p>
        </p:txBody>
      </p:sp>
      <p:pic>
        <p:nvPicPr>
          <p:cNvPr id="3" name="Content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038FC9B-9C23-650C-91B6-39A6A6EE1C9F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l="21390" r="14394" b="2"/>
          <a:stretch/>
        </p:blipFill>
        <p:spPr>
          <a:xfrm>
            <a:off x="6703315" y="1152822"/>
            <a:ext cx="5488685" cy="57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6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1F65-54D6-3043-820E-7DF94A35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85" y="446"/>
            <a:ext cx="8117999" cy="1261708"/>
          </a:xfrm>
        </p:spPr>
        <p:txBody>
          <a:bodyPr/>
          <a:lstStyle/>
          <a:p>
            <a:r>
              <a:rPr lang="en-US" dirty="0"/>
              <a:t>Excellent Wages and Benefits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C833C18-BDEB-8B43-AFE1-06036D35A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24679"/>
              </p:ext>
            </p:extLst>
          </p:nvPr>
        </p:nvGraphicFramePr>
        <p:xfrm>
          <a:off x="786887" y="1838673"/>
          <a:ext cx="6089412" cy="127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674">
                  <a:extLst>
                    <a:ext uri="{9D8B030D-6E8A-4147-A177-3AD203B41FA5}">
                      <a16:colId xmlns:a16="http://schemas.microsoft.com/office/drawing/2014/main" val="3941231609"/>
                    </a:ext>
                  </a:extLst>
                </a:gridCol>
                <a:gridCol w="1015128">
                  <a:extLst>
                    <a:ext uri="{9D8B030D-6E8A-4147-A177-3AD203B41FA5}">
                      <a16:colId xmlns:a16="http://schemas.microsoft.com/office/drawing/2014/main" val="110655602"/>
                    </a:ext>
                  </a:extLst>
                </a:gridCol>
                <a:gridCol w="1488853">
                  <a:extLst>
                    <a:ext uri="{9D8B030D-6E8A-4147-A177-3AD203B41FA5}">
                      <a16:colId xmlns:a16="http://schemas.microsoft.com/office/drawing/2014/main" val="2308660484"/>
                    </a:ext>
                  </a:extLst>
                </a:gridCol>
                <a:gridCol w="1242029">
                  <a:extLst>
                    <a:ext uri="{9D8B030D-6E8A-4147-A177-3AD203B41FA5}">
                      <a16:colId xmlns:a16="http://schemas.microsoft.com/office/drawing/2014/main" val="1396154869"/>
                    </a:ext>
                  </a:extLst>
                </a:gridCol>
                <a:gridCol w="1363728">
                  <a:extLst>
                    <a:ext uri="{9D8B030D-6E8A-4147-A177-3AD203B41FA5}">
                      <a16:colId xmlns:a16="http://schemas.microsoft.com/office/drawing/2014/main" val="3205898918"/>
                    </a:ext>
                  </a:extLst>
                </a:gridCol>
              </a:tblGrid>
              <a:tr h="63819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5714" marR="45714" marT="22857" marB="22857" anchor="ctr"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10/1/23</a:t>
                      </a:r>
                    </a:p>
                  </a:txBody>
                  <a:tcPr marL="45714" marR="45714" marT="22857" marB="22857" anchor="ctr"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10/1/24</a:t>
                      </a:r>
                    </a:p>
                  </a:txBody>
                  <a:tcPr marL="45714" marR="45714" marT="22857" marB="22857" anchor="ctr"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10/1/25</a:t>
                      </a:r>
                    </a:p>
                  </a:txBody>
                  <a:tcPr marL="45714" marR="45714" marT="22857" marB="22857" anchor="ctr"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10/1/26</a:t>
                      </a:r>
                    </a:p>
                  </a:txBody>
                  <a:tcPr marL="45714" marR="45714" marT="22857" marB="22857" anchor="ctr">
                    <a:solidFill>
                      <a:srgbClr val="008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858968"/>
                  </a:ext>
                </a:extLst>
              </a:tr>
              <a:tr h="638190">
                <a:tc>
                  <a:txBody>
                    <a:bodyPr/>
                    <a:lstStyle/>
                    <a:p>
                      <a:pPr lvl="0"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Wages</a:t>
                      </a:r>
                    </a:p>
                  </a:txBody>
                  <a:tcPr marL="45714" marR="45714" marT="22857" marB="22857" anchor="ctr"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45714" marR="45714" marT="22857" marB="22857" anchor="ctr"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45714" marR="45714" marT="22857" marB="22857" anchor="ctr"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45714" marR="45714" marT="22857" marB="22857" anchor="ctr"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45714" marR="45714" marT="22857" marB="22857" anchor="ctr">
                    <a:solidFill>
                      <a:srgbClr val="E6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07010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20FDF5-C073-1046-95F0-E3257252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0" y="1372340"/>
            <a:ext cx="4639770" cy="622343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000" b="1" dirty="0">
                <a:solidFill>
                  <a:srgbClr val="008397"/>
                </a:solidFill>
                <a:cs typeface="Times New Roman" panose="02020603050405020304" pitchFamily="18" charset="0"/>
              </a:rPr>
              <a:t>Across-the-Board Wage Increases</a:t>
            </a:r>
          </a:p>
          <a:p>
            <a:pPr marL="457109" indent="-457109"/>
            <a:endParaRPr lang="en-US" sz="2000" dirty="0">
              <a:solidFill>
                <a:srgbClr val="008397"/>
              </a:solidFill>
              <a:latin typeface="Arial Black" panose="020B0A04020102020204" pitchFamily="34" charset="0"/>
            </a:endParaRPr>
          </a:p>
          <a:p>
            <a:endParaRPr lang="en-US" sz="2000" dirty="0">
              <a:solidFill>
                <a:srgbClr val="00839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28664-AA10-B2F7-1809-A09D4B7B967C}"/>
              </a:ext>
            </a:extLst>
          </p:cNvPr>
          <p:cNvSpPr txBox="1">
            <a:spLocks/>
          </p:cNvSpPr>
          <p:nvPr/>
        </p:nvSpPr>
        <p:spPr>
          <a:xfrm>
            <a:off x="727360" y="3429000"/>
            <a:ext cx="4499942" cy="828650"/>
          </a:xfrm>
          <a:prstGeom prst="rect">
            <a:avLst/>
          </a:prstGeom>
        </p:spPr>
        <p:txBody>
          <a:bodyPr vert="horz" lIns="45714" tIns="22857" rIns="45714" bIns="22857" rtlCol="0">
            <a:no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7575" indent="-449263" algn="l" defTabSz="1828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35150" indent="-449263" algn="l" defTabSz="1828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54313" indent="-449263" algn="l" defTabSz="1828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71888" indent="-468313" algn="l" defTabSz="1828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000" b="1" dirty="0">
                <a:solidFill>
                  <a:srgbClr val="008397"/>
                </a:solidFill>
                <a:cs typeface="Times New Roman" panose="02020603050405020304" pitchFamily="18" charset="0"/>
              </a:rPr>
              <a:t>New Minimum Wages*</a:t>
            </a:r>
          </a:p>
          <a:p>
            <a:pPr marL="457109" indent="-457109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8397"/>
              </a:solidFill>
              <a:latin typeface="Arial Black" panose="020B0A04020102020204" pitchFamily="34" charset="0"/>
            </a:endParaRPr>
          </a:p>
          <a:p>
            <a:endParaRPr lang="en-US" sz="2000" b="1" dirty="0">
              <a:solidFill>
                <a:srgbClr val="008397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43AB9E-6338-CFD5-9696-FB5380C9861E}"/>
              </a:ext>
            </a:extLst>
          </p:cNvPr>
          <p:cNvGraphicFramePr>
            <a:graphicFrameLocks noGrp="1"/>
          </p:cNvGraphicFramePr>
          <p:nvPr/>
        </p:nvGraphicFramePr>
        <p:xfrm>
          <a:off x="727360" y="3843325"/>
          <a:ext cx="6119117" cy="19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761">
                  <a:extLst>
                    <a:ext uri="{9D8B030D-6E8A-4147-A177-3AD203B41FA5}">
                      <a16:colId xmlns:a16="http://schemas.microsoft.com/office/drawing/2014/main" val="3941231609"/>
                    </a:ext>
                  </a:extLst>
                </a:gridCol>
                <a:gridCol w="1411795">
                  <a:extLst>
                    <a:ext uri="{9D8B030D-6E8A-4147-A177-3AD203B41FA5}">
                      <a16:colId xmlns:a16="http://schemas.microsoft.com/office/drawing/2014/main" val="110655602"/>
                    </a:ext>
                  </a:extLst>
                </a:gridCol>
                <a:gridCol w="1522278">
                  <a:extLst>
                    <a:ext uri="{9D8B030D-6E8A-4147-A177-3AD203B41FA5}">
                      <a16:colId xmlns:a16="http://schemas.microsoft.com/office/drawing/2014/main" val="2308660484"/>
                    </a:ext>
                  </a:extLst>
                </a:gridCol>
                <a:gridCol w="1552283">
                  <a:extLst>
                    <a:ext uri="{9D8B030D-6E8A-4147-A177-3AD203B41FA5}">
                      <a16:colId xmlns:a16="http://schemas.microsoft.com/office/drawing/2014/main" val="1396154869"/>
                    </a:ext>
                  </a:extLst>
                </a:gridCol>
              </a:tblGrid>
              <a:tr h="579045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6/1/24</a:t>
                      </a:r>
                    </a:p>
                  </a:txBody>
                  <a:tcPr marL="91428" marR="91428" marT="45714" marB="45714" anchor="ctr"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6/1/25</a:t>
                      </a:r>
                    </a:p>
                  </a:txBody>
                  <a:tcPr marL="91428" marR="91428" marT="45714" marB="45714" anchor="ctr"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6/1/26</a:t>
                      </a:r>
                    </a:p>
                  </a:txBody>
                  <a:tcPr marL="91428" marR="91428" marT="45714" marB="45714" anchor="ctr">
                    <a:solidFill>
                      <a:srgbClr val="008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858968"/>
                  </a:ext>
                </a:extLst>
              </a:tr>
              <a:tr h="699104">
                <a:tc>
                  <a:txBody>
                    <a:bodyPr/>
                    <a:lstStyle/>
                    <a:p>
                      <a:pPr lvl="0"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California</a:t>
                      </a:r>
                    </a:p>
                  </a:txBody>
                  <a:tcPr marL="91428" marR="91428" marT="45714" marB="45714" anchor="ctr"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$23/hour</a:t>
                      </a:r>
                    </a:p>
                  </a:txBody>
                  <a:tcPr marL="91428" marR="91428" marT="45714" marB="45714" anchor="ctr"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$24/hour</a:t>
                      </a:r>
                    </a:p>
                  </a:txBody>
                  <a:tcPr marL="91428" marR="91428" marT="45714" marB="45714" anchor="ctr"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$25/hour</a:t>
                      </a:r>
                    </a:p>
                  </a:txBody>
                  <a:tcPr marL="91428" marR="91428" marT="45714" marB="45714" anchor="ctr">
                    <a:solidFill>
                      <a:srgbClr val="E6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070104"/>
                  </a:ext>
                </a:extLst>
              </a:tr>
              <a:tr h="700949">
                <a:tc>
                  <a:txBody>
                    <a:bodyPr/>
                    <a:lstStyle/>
                    <a:p>
                      <a:pPr lvl="0"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Regions Outside CA</a:t>
                      </a:r>
                    </a:p>
                  </a:txBody>
                  <a:tcPr marL="91428" marR="91428" marT="45714" marB="45714" anchor="ctr">
                    <a:solidFill>
                      <a:srgbClr val="008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$21/hour</a:t>
                      </a:r>
                    </a:p>
                  </a:txBody>
                  <a:tcPr marL="91428" marR="91428" marT="45714" marB="45714" anchor="ctr"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$22/hour</a:t>
                      </a:r>
                    </a:p>
                  </a:txBody>
                  <a:tcPr marL="91428" marR="91428" marT="45714" marB="45714" anchor="ctr">
                    <a:solidFill>
                      <a:srgbClr val="E6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$23/hour</a:t>
                      </a:r>
                    </a:p>
                  </a:txBody>
                  <a:tcPr marL="91428" marR="91428" marT="45714" marB="45714" anchor="ctr">
                    <a:solidFill>
                      <a:srgbClr val="E6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940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416237A-90C8-1ADD-D3FD-9D69A6D3DBEE}"/>
              </a:ext>
            </a:extLst>
          </p:cNvPr>
          <p:cNvSpPr txBox="1"/>
          <p:nvPr/>
        </p:nvSpPr>
        <p:spPr>
          <a:xfrm>
            <a:off x="727360" y="5917974"/>
            <a:ext cx="614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200" dirty="0">
                <a:solidFill>
                  <a:srgbClr val="22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classifications with a starting wage below the minimum on June 1, the entire scale will go up the percentage it takes to raise the starting wage to the minimum.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619AA-A45E-87F9-5893-E76F4F083E16}"/>
              </a:ext>
            </a:extLst>
          </p:cNvPr>
          <p:cNvSpPr txBox="1"/>
          <p:nvPr/>
        </p:nvSpPr>
        <p:spPr>
          <a:xfrm>
            <a:off x="7691985" y="2687354"/>
            <a:ext cx="3713128" cy="1483291"/>
          </a:xfrm>
          <a:prstGeom prst="rect">
            <a:avLst/>
          </a:prstGeom>
          <a:solidFill>
            <a:srgbClr val="E6F3F3"/>
          </a:solidFill>
          <a:ln w="15875">
            <a:solidFill>
              <a:srgbClr val="009193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sz="1600" b="1" dirty="0">
                <a:solidFill>
                  <a:srgbClr val="008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Ratification Bonus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$1,500 one-time bonus for all Coalition-represented workers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following contract ratification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5A60-B146-3E5A-0402-DF6DC8DE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and Retirement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783FE-A519-DBB7-3288-0239CB16D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Preserves low-cost family medical and dental plans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Increases Health Reimbursement Account contributions from $2,000 per year of service to $2,500 per year of service for eligible </a:t>
            </a:r>
            <a:r>
              <a:rPr lang="en-US" sz="2200" kern="100" dirty="0">
                <a:ea typeface="Calibri" panose="020F0502020204030204" pitchFamily="34" charset="0"/>
              </a:rPr>
              <a:t>new </a:t>
            </a:r>
            <a:r>
              <a:rPr lang="en-US" sz="2200" kern="100" dirty="0">
                <a:effectLst/>
                <a:ea typeface="Calibri" panose="020F0502020204030204" pitchFamily="34" charset="0"/>
              </a:rPr>
              <a:t>retirees, effective January 1, 2024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Raises HRA supplement from $10,000 to $15,000 for eligible new retirees at age 85, effective January 1, 2024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Allows eligible retirees to use their premium subsidy for any available Kaiser Permanente Senior Advantage plan in the region where they reside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Fully includes eligible retirees in Washington State in the retiree medical plan</a:t>
            </a:r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45D66-12D7-287E-50C2-52B16365C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EEC64-2BDB-E15A-CBC4-C8C62FD34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74D194-7E72-F347-8B45-20BD115412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7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7DA9-A9C3-1119-3163-63666332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A4445-0785-F8EC-FA99-93217FEEF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383"/>
            <a:ext cx="10094049" cy="4570585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Continues joint goal to fill 10,000 Coalition-represented jobs begun in 2023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Implements timeline for labor and management to create a joint staffing plan and have structured budget discussions within every unit-based team to address staffing issues by August of 2025; continues annually.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Initiates regular reporting and meetings on key staffing metrics like vacancies, backfill, time off, and registry and traveler use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Prioritizes recruiting and training current Coalition-represented employees for key hard-to-fill positions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Continues work to remove experience barriers for mutually agreed upon positions for current employees</a:t>
            </a:r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13551-A7EA-9539-6A66-A37A8F0BD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D1840-5B2A-E2D7-F4F6-49A6C7C3C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74D194-7E72-F347-8B45-20BD115412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9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7CF90-ED4C-5612-7383-2DFB2169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27D3B-8902-07E8-F4E2-FA99EF981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379"/>
            <a:ext cx="5801139" cy="4434768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200" kern="100" dirty="0">
                <a:ea typeface="Calibri" panose="020F0502020204030204" pitchFamily="34" charset="0"/>
              </a:rPr>
              <a:t>R</a:t>
            </a:r>
            <a:r>
              <a:rPr lang="en-US" sz="2200" kern="100" dirty="0">
                <a:effectLst/>
                <a:ea typeface="Calibri" panose="020F0502020204030204" pitchFamily="34" charset="0"/>
              </a:rPr>
              <a:t>educes internal churn and accelerates hiring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For a 1-year period following ratification, new hires and transfer candidates must commit to new positions for a year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Provides exceptions for promotions and employees who increase their FTE (e.g. from 0.5 to 1.0 FTE)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200" kern="100" dirty="0"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Establishes labor-management triage team to address “auto-rejections” during the application process</a:t>
            </a:r>
            <a:endParaRPr lang="en-US" sz="2200" strike="sngStrike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B94FF-EB3C-E64F-C357-F23A48804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7602C-5805-403E-EB51-85B9CA023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74D194-7E72-F347-8B45-20BD1154121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person pointing at a wall with many sticky notes&#10;&#10;Description automatically generated">
            <a:extLst>
              <a:ext uri="{FF2B5EF4-FFF2-40B4-BE49-F238E27FC236}">
                <a16:creationId xmlns:a16="http://schemas.microsoft.com/office/drawing/2014/main" id="{41A7CFA4-2C0D-B57E-33CA-363F6EDC2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15" r="24469" b="2"/>
          <a:stretch/>
        </p:blipFill>
        <p:spPr>
          <a:xfrm>
            <a:off x="7184458" y="1606379"/>
            <a:ext cx="4397147" cy="45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7524-BC7F-177C-78F4-4A7C25EC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and Hybrid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6CCC3-F267-B830-0F43-31B690361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84" y="1368551"/>
            <a:ext cx="4535424" cy="4120897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Defines remote and hybrid work, and creates notice requirements and a clear process for changes to/from remote and hybrid positions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Establishes home internet and personal phone reimbursement rates for remote and hybrid employees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95393-D319-F761-3579-A8984D8A0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3F626-E347-CA80-CAD3-815EA77BA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74D194-7E72-F347-8B45-20BD1154121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5" descr="A group of women looking at papers&#10;&#10;Description automatically generated">
            <a:extLst>
              <a:ext uri="{FF2B5EF4-FFF2-40B4-BE49-F238E27FC236}">
                <a16:creationId xmlns:a16="http://schemas.microsoft.com/office/drawing/2014/main" id="{1DE0341F-CA11-5DEA-8A4E-52B8926CC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0" r="6925"/>
          <a:stretch/>
        </p:blipFill>
        <p:spPr>
          <a:xfrm>
            <a:off x="5322412" y="1143001"/>
            <a:ext cx="6869588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5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8F84-0830-FEA9-A826-D6073AC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Job Security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A285-C103-E687-3978-CD08E79AD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4" y="1606378"/>
            <a:ext cx="6096658" cy="4570585"/>
          </a:xfrm>
        </p:spPr>
        <p:txBody>
          <a:bodyPr>
            <a:normAutofit/>
          </a:bodyPr>
          <a:lstStyle/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a typeface="Calibri" panose="020F0502020204030204" pitchFamily="34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a typeface="Calibri" panose="020F0502020204030204" pitchFamily="34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kern="100" dirty="0">
              <a:ea typeface="Calibri" panose="020F050202020403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Preserves existing agreements and limitations on outsourcing and subcontracting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200" kern="100" dirty="0">
              <a:effectLst/>
              <a:ea typeface="Calibri" panose="020F0502020204030204" pitchFamily="34" charset="0"/>
            </a:endParaRPr>
          </a:p>
          <a:p>
            <a:pPr algn="ctr"/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1468C-DFB4-2245-C975-C0AA7A3EB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AA2DF-CEF5-227D-DC1C-8AB0FBBDC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74D194-7E72-F347-8B45-20BD1154121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A group of women wearing face masks&#10;&#10;Description automatically generated">
            <a:extLst>
              <a:ext uri="{FF2B5EF4-FFF2-40B4-BE49-F238E27FC236}">
                <a16:creationId xmlns:a16="http://schemas.microsoft.com/office/drawing/2014/main" id="{5CFF757D-1807-8F52-7798-D83272FBD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3" r="31043" b="-1"/>
          <a:stretch/>
        </p:blipFill>
        <p:spPr>
          <a:xfrm>
            <a:off x="20" y="1069860"/>
            <a:ext cx="5145004" cy="578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0205-5910-7ACB-8FF8-BD0F80F0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Sharing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FB75-4460-CEFC-2A50-6A5199EFB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378"/>
            <a:ext cx="6874565" cy="457058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kern="100" dirty="0">
                <a:solidFill>
                  <a:srgbClr val="008397"/>
                </a:solidFill>
                <a:effectLst/>
                <a:ea typeface="Calibri" panose="020F0502020204030204" pitchFamily="34" charset="0"/>
              </a:rPr>
              <a:t>2023</a:t>
            </a:r>
            <a:r>
              <a:rPr lang="en-US" sz="2200" b="1" kern="100" dirty="0">
                <a:effectLst/>
                <a:ea typeface="Calibri" panose="020F0502020204030204" pitchFamily="34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Offers guaranteed minimum payout of $1,500 ­– pro-rated for part-time eligible employees—with opportunity for more if performance goals are met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kern="100" dirty="0">
              <a:effectLst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kern="100" dirty="0">
              <a:solidFill>
                <a:srgbClr val="008397"/>
              </a:solidFill>
              <a:effectLst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kern="100" dirty="0">
                <a:solidFill>
                  <a:srgbClr val="008397"/>
                </a:solidFill>
                <a:effectLst/>
                <a:ea typeface="Calibri" panose="020F0502020204030204" pitchFamily="34" charset="0"/>
              </a:rPr>
              <a:t>2024 and beyond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Provides opportunity for minimum payout of up to $1,200 if performance goals are met and a potential maximum payout of $3,750, based on achievement of goals and financial performance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ea typeface="Calibri" panose="020F0502020204030204" pitchFamily="34" charset="0"/>
              </a:rPr>
              <a:t> </a:t>
            </a:r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18E13-71FE-9F89-A252-2787B1EC4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  LMPartnership.org   |   unioncoalition.org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0B1BF-E8EE-303A-C37B-C6DB205C3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74D194-7E72-F347-8B45-20BD1154121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EAEF6-0A35-3CE9-01F1-A81CA564CD07}"/>
              </a:ext>
            </a:extLst>
          </p:cNvPr>
          <p:cNvSpPr txBox="1"/>
          <p:nvPr/>
        </p:nvSpPr>
        <p:spPr>
          <a:xfrm>
            <a:off x="7712765" y="1835302"/>
            <a:ext cx="3568147" cy="3416320"/>
          </a:xfrm>
          <a:prstGeom prst="rect">
            <a:avLst/>
          </a:prstGeom>
          <a:solidFill>
            <a:srgbClr val="009193">
              <a:alpha val="12000"/>
            </a:srgbClr>
          </a:solidFill>
          <a:ln>
            <a:solidFill>
              <a:srgbClr val="009193"/>
            </a:solidFill>
          </a:ln>
        </p:spPr>
        <p:txBody>
          <a:bodyPr wrap="square" rtlCol="0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solidFill>
                  <a:srgbClr val="008397"/>
                </a:solidFill>
                <a:effectLst/>
                <a:ea typeface="Calibri" panose="020F0502020204030204" pitchFamily="34" charset="0"/>
              </a:rPr>
              <a:t>Mutually agreed goals and metrics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kern="100" dirty="0">
              <a:solidFill>
                <a:srgbClr val="008397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</a:rPr>
              <a:t>Controlling High Blood Pressure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</a:rPr>
              <a:t>Member Flu Vaccination Rate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</a:rPr>
              <a:t>HCAHPS: Likelihood to Recommend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</a:rPr>
              <a:t>CAHPS Meteor Care Experience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kern="1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</a:rPr>
              <a:t>Regional Attendance</a:t>
            </a:r>
          </a:p>
        </p:txBody>
      </p:sp>
    </p:spTree>
    <p:extLst>
      <p:ext uri="{BB962C8B-B14F-4D97-AF65-F5344CB8AC3E}">
        <p14:creationId xmlns:p14="http://schemas.microsoft.com/office/powerpoint/2010/main" val="265342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1115</Words>
  <Application>Microsoft Office PowerPoint</Application>
  <PresentationFormat>Widescreen</PresentationFormat>
  <Paragraphs>190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Symbol</vt:lpstr>
      <vt:lpstr>Office Theme</vt:lpstr>
      <vt:lpstr>PowerPoint Presentation</vt:lpstr>
      <vt:lpstr>2023 Coalition National Agreement</vt:lpstr>
      <vt:lpstr>Excellent Wages and Benefits</vt:lpstr>
      <vt:lpstr>Health and Retirement Benefits</vt:lpstr>
      <vt:lpstr>Staffing </vt:lpstr>
      <vt:lpstr>Staffing (continued)</vt:lpstr>
      <vt:lpstr>Remote and Hybrid Work</vt:lpstr>
      <vt:lpstr>Job Security</vt:lpstr>
      <vt:lpstr>Performance Sharing Plan</vt:lpstr>
      <vt:lpstr>Performance Sharing Plan  2024 – 2027</vt:lpstr>
      <vt:lpstr>Education and Training </vt:lpstr>
      <vt:lpstr>Labor Management Partnership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Retter</dc:creator>
  <cp:lastModifiedBy>Guy Ashley</cp:lastModifiedBy>
  <cp:revision>11</cp:revision>
  <dcterms:created xsi:type="dcterms:W3CDTF">2022-10-04T19:13:44Z</dcterms:created>
  <dcterms:modified xsi:type="dcterms:W3CDTF">2024-01-30T20:25:53Z</dcterms:modified>
</cp:coreProperties>
</file>