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61" r:id="rId2"/>
    <p:sldId id="328" r:id="rId3"/>
    <p:sldId id="330" r:id="rId4"/>
    <p:sldId id="256" r:id="rId5"/>
    <p:sldId id="277" r:id="rId6"/>
    <p:sldId id="299" r:id="rId7"/>
    <p:sldId id="291" r:id="rId8"/>
    <p:sldId id="280" r:id="rId9"/>
    <p:sldId id="327" r:id="rId10"/>
    <p:sldId id="326" r:id="rId11"/>
    <p:sldId id="329" r:id="rId12"/>
    <p:sldId id="324" r:id="rId13"/>
    <p:sldId id="289" r:id="rId14"/>
  </p:sldIdLst>
  <p:sldSz cx="12192000" cy="6858000"/>
  <p:notesSz cx="6854825"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0F820-36D0-7835-1918-4CBF8018ADA1}" name="Sherry D Crosby" initials="SDC" userId="S::sherry.d.crosby@kp.org::8f577bea-faee-447c-9185-e2dda95bde9a" providerId="AD"/>
  <p188:author id="{03B772D1-5F52-478D-BE3A-EB7E5FD54E56}" name="Sherry D Crosby" initials="SC" userId="S::Sherry.D.Crosby@kp.org::8f577bea-faee-447c-9185-e2dda95bde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C8"/>
    <a:srgbClr val="0D4B8E"/>
    <a:srgbClr val="4BA950"/>
    <a:srgbClr val="113E85"/>
    <a:srgbClr val="C1CD23"/>
    <a:srgbClr val="EBF4E9"/>
    <a:srgbClr val="3C8F44"/>
    <a:srgbClr val="EE8D36"/>
    <a:srgbClr val="4FB5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32" autoAdjust="0"/>
    <p:restoredTop sz="80087" autoAdjust="0"/>
  </p:normalViewPr>
  <p:slideViewPr>
    <p:cSldViewPr snapToGrid="0" snapToObjects="1">
      <p:cViewPr varScale="1">
        <p:scale>
          <a:sx n="95" d="100"/>
          <a:sy n="95" d="100"/>
        </p:scale>
        <p:origin x="1944" y="176"/>
      </p:cViewPr>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80" d="100"/>
        <a:sy n="80" d="100"/>
      </p:scale>
      <p:origin x="0" y="0"/>
    </p:cViewPr>
  </p:sorterViewPr>
  <p:notesViewPr>
    <p:cSldViewPr snapToGrid="0" snapToObjects="1">
      <p:cViewPr varScale="1">
        <p:scale>
          <a:sx n="48" d="100"/>
          <a:sy n="48"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F82F7-CEDC-CF1B-54C0-6E1D4E6159BB}"/>
              </a:ext>
            </a:extLst>
          </p:cNvPr>
          <p:cNvSpPr>
            <a:spLocks noGrp="1"/>
          </p:cNvSpPr>
          <p:nvPr>
            <p:ph type="hdr" sz="quarter"/>
          </p:nvPr>
        </p:nvSpPr>
        <p:spPr>
          <a:xfrm>
            <a:off x="0" y="0"/>
            <a:ext cx="2970213"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D5280C-2DD8-6BCD-B0ED-4298FD41589C}"/>
              </a:ext>
            </a:extLst>
          </p:cNvPr>
          <p:cNvSpPr>
            <a:spLocks noGrp="1"/>
          </p:cNvSpPr>
          <p:nvPr>
            <p:ph type="dt" sz="quarter" idx="1"/>
          </p:nvPr>
        </p:nvSpPr>
        <p:spPr>
          <a:xfrm>
            <a:off x="3883025" y="0"/>
            <a:ext cx="2970213" cy="463550"/>
          </a:xfrm>
          <a:prstGeom prst="rect">
            <a:avLst/>
          </a:prstGeom>
        </p:spPr>
        <p:txBody>
          <a:bodyPr vert="horz" lIns="91440" tIns="45720" rIns="91440" bIns="45720" rtlCol="0"/>
          <a:lstStyle>
            <a:lvl1pPr algn="r">
              <a:defRPr sz="1200"/>
            </a:lvl1pPr>
          </a:lstStyle>
          <a:p>
            <a:fld id="{8E312830-A59F-8140-BA01-94016294F53D}" type="datetimeFigureOut">
              <a:rPr lang="en-US" smtClean="0"/>
              <a:t>4/8/24</a:t>
            </a:fld>
            <a:endParaRPr lang="en-US"/>
          </a:p>
        </p:txBody>
      </p:sp>
      <p:sp>
        <p:nvSpPr>
          <p:cNvPr id="4" name="Footer Placeholder 3">
            <a:extLst>
              <a:ext uri="{FF2B5EF4-FFF2-40B4-BE49-F238E27FC236}">
                <a16:creationId xmlns:a16="http://schemas.microsoft.com/office/drawing/2014/main" id="{449D92B0-A23D-8D81-B9DE-982160332645}"/>
              </a:ext>
            </a:extLst>
          </p:cNvPr>
          <p:cNvSpPr>
            <a:spLocks noGrp="1"/>
          </p:cNvSpPr>
          <p:nvPr>
            <p:ph type="ftr" sz="quarter" idx="2"/>
          </p:nvPr>
        </p:nvSpPr>
        <p:spPr>
          <a:xfrm>
            <a:off x="0" y="8777288"/>
            <a:ext cx="297021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7D15F1-2699-9EF3-FED0-1EA4CCE8BC43}"/>
              </a:ext>
            </a:extLst>
          </p:cNvPr>
          <p:cNvSpPr>
            <a:spLocks noGrp="1"/>
          </p:cNvSpPr>
          <p:nvPr>
            <p:ph type="sldNum" sz="quarter" idx="3"/>
          </p:nvPr>
        </p:nvSpPr>
        <p:spPr>
          <a:xfrm>
            <a:off x="3883025" y="8777288"/>
            <a:ext cx="2970213" cy="463550"/>
          </a:xfrm>
          <a:prstGeom prst="rect">
            <a:avLst/>
          </a:prstGeom>
        </p:spPr>
        <p:txBody>
          <a:bodyPr vert="horz" lIns="91440" tIns="45720" rIns="91440" bIns="45720" rtlCol="0" anchor="b"/>
          <a:lstStyle>
            <a:lvl1pPr algn="r">
              <a:defRPr sz="1200"/>
            </a:lvl1pPr>
          </a:lstStyle>
          <a:p>
            <a:fld id="{D37A151D-9017-F549-8B61-8B5414002548}" type="slidenum">
              <a:rPr lang="en-US" smtClean="0"/>
              <a:t>‹#›</a:t>
            </a:fld>
            <a:endParaRPr lang="en-US"/>
          </a:p>
        </p:txBody>
      </p:sp>
    </p:spTree>
    <p:extLst>
      <p:ext uri="{BB962C8B-B14F-4D97-AF65-F5344CB8AC3E}">
        <p14:creationId xmlns:p14="http://schemas.microsoft.com/office/powerpoint/2010/main" val="2519141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424"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2815" y="0"/>
            <a:ext cx="2970424" cy="463647"/>
          </a:xfrm>
          <a:prstGeom prst="rect">
            <a:avLst/>
          </a:prstGeom>
        </p:spPr>
        <p:txBody>
          <a:bodyPr vert="horz" lIns="91440" tIns="45720" rIns="91440" bIns="45720" rtlCol="0"/>
          <a:lstStyle>
            <a:lvl1pPr algn="r">
              <a:defRPr sz="1200"/>
            </a:lvl1pPr>
          </a:lstStyle>
          <a:p>
            <a:fld id="{DF501918-F905-7749-BA9F-CA89AE3EE381}" type="datetimeFigureOut">
              <a:rPr lang="en-US" smtClean="0"/>
              <a:t>4/8/24</a:t>
            </a:fld>
            <a:endParaRPr lang="en-US"/>
          </a:p>
        </p:txBody>
      </p:sp>
      <p:sp>
        <p:nvSpPr>
          <p:cNvPr id="4" name="Slide Image Placeholder 3"/>
          <p:cNvSpPr>
            <a:spLocks noGrp="1" noRot="1" noChangeAspect="1"/>
          </p:cNvSpPr>
          <p:nvPr>
            <p:ph type="sldImg" idx="2"/>
          </p:nvPr>
        </p:nvSpPr>
        <p:spPr>
          <a:xfrm>
            <a:off x="657225"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483" y="4447153"/>
            <a:ext cx="5483860" cy="36385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0424"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2815" y="8777193"/>
            <a:ext cx="2970424" cy="463646"/>
          </a:xfrm>
          <a:prstGeom prst="rect">
            <a:avLst/>
          </a:prstGeom>
        </p:spPr>
        <p:txBody>
          <a:bodyPr vert="horz" lIns="91440" tIns="45720" rIns="91440" bIns="45720" rtlCol="0" anchor="b"/>
          <a:lstStyle>
            <a:lvl1pPr algn="r">
              <a:defRPr sz="1200"/>
            </a:lvl1pPr>
          </a:lstStyle>
          <a:p>
            <a:fld id="{C5159A64-0635-F14D-B001-BE94C02CFEB0}" type="slidenum">
              <a:rPr lang="en-US" smtClean="0"/>
              <a:t>‹#›</a:t>
            </a:fld>
            <a:endParaRPr lang="en-US"/>
          </a:p>
        </p:txBody>
      </p:sp>
    </p:spTree>
    <p:extLst>
      <p:ext uri="{BB962C8B-B14F-4D97-AF65-F5344CB8AC3E}">
        <p14:creationId xmlns:p14="http://schemas.microsoft.com/office/powerpoint/2010/main" val="137864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report highlights the success of the National Affordability and Competitiveness Task Force and its regional counterparts in 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cost savings are </a:t>
            </a:r>
            <a:r>
              <a:rPr lang="en-US" b="0" i="0" u="none" strike="noStrike" dirty="0">
                <a:effectLst/>
                <a:latin typeface="Arial" panose="020B0604020202020204" pitchFamily="34" charset="0"/>
              </a:rPr>
              <a:t>current </a:t>
            </a:r>
            <a:r>
              <a:rPr lang="en-US" dirty="0"/>
              <a:t>as of March 2024.</a:t>
            </a:r>
          </a:p>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a:t>
            </a:fld>
            <a:endParaRPr lang="en-US"/>
          </a:p>
        </p:txBody>
      </p:sp>
    </p:spTree>
    <p:extLst>
      <p:ext uri="{BB962C8B-B14F-4D97-AF65-F5344CB8AC3E}">
        <p14:creationId xmlns:p14="http://schemas.microsoft.com/office/powerpoint/2010/main" val="125381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The Washington region achieved $6 million in savings in 2023 – 21% above target.</a:t>
            </a:r>
          </a:p>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Most of this savings came from converting to Amjevita</a:t>
            </a:r>
            <a:r>
              <a:rPr lang="en-US" sz="1200" kern="100" baseline="30000" dirty="0">
                <a:effectLst/>
                <a:latin typeface="+mn-lt"/>
                <a:ea typeface="Aptos" panose="020B0004020202020204" pitchFamily="34" charset="0"/>
                <a:cs typeface="Times New Roman" panose="02020603050405020304" pitchFamily="18" charset="0"/>
              </a:rPr>
              <a:t>™</a:t>
            </a:r>
            <a:r>
              <a:rPr lang="en-US" sz="1200" kern="100" dirty="0">
                <a:effectLst/>
                <a:latin typeface="+mn-lt"/>
                <a:ea typeface="Aptos" panose="020B0004020202020204" pitchFamily="34" charset="0"/>
                <a:cs typeface="Times New Roman" panose="02020603050405020304" pitchFamily="18" charset="0"/>
              </a:rPr>
              <a:t>, a biosimilar that is significantly less expensive than Humira</a:t>
            </a:r>
            <a:r>
              <a:rPr lang="en-US" sz="1200" kern="100" baseline="30000" dirty="0">
                <a:effectLst/>
                <a:latin typeface="+mn-lt"/>
                <a:ea typeface="Aptos" panose="020B0004020202020204" pitchFamily="34" charset="0"/>
                <a:cs typeface="Times New Roman" panose="02020603050405020304" pitchFamily="18" charset="0"/>
              </a:rPr>
              <a:t>®</a:t>
            </a:r>
            <a:r>
              <a:rPr lang="en-US" sz="1200" kern="100" dirty="0">
                <a:effectLst/>
                <a:latin typeface="+mn-lt"/>
                <a:ea typeface="Aptos" panose="020B0004020202020204" pitchFamily="34" charset="0"/>
                <a:cs typeface="Times New Roman" panose="02020603050405020304" pitchFamily="18" charset="0"/>
              </a:rPr>
              <a:t>, with the same safety and efficacy for treating inflammatory disease.</a:t>
            </a:r>
          </a:p>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Biosimilars are competitors to complex biologic drugs like Humira that are made inside living cells. KP has overseen several biosimilar conversions over the past decade.</a:t>
            </a:r>
          </a:p>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While KP set a 80%“conversion rate” for </a:t>
            </a:r>
            <a:r>
              <a:rPr lang="en-US" sz="1200" kern="100" dirty="0" err="1">
                <a:effectLst/>
                <a:latin typeface="+mn-lt"/>
                <a:ea typeface="Aptos" panose="020B0004020202020204" pitchFamily="34" charset="0"/>
                <a:cs typeface="Times New Roman" panose="02020603050405020304" pitchFamily="18" charset="0"/>
              </a:rPr>
              <a:t>Amjevita</a:t>
            </a:r>
            <a:r>
              <a:rPr lang="en-US" sz="1200" kern="100" baseline="30000" dirty="0">
                <a:effectLst/>
                <a:latin typeface="+mn-lt"/>
                <a:ea typeface="Aptos" panose="020B0004020202020204" pitchFamily="34" charset="0"/>
                <a:cs typeface="Times New Roman" panose="02020603050405020304" pitchFamily="18" charset="0"/>
              </a:rPr>
              <a:t>™</a:t>
            </a:r>
            <a:r>
              <a:rPr lang="en-US" sz="1200" kern="100" dirty="0">
                <a:effectLst/>
                <a:latin typeface="+mn-lt"/>
                <a:ea typeface="Aptos" panose="020B0004020202020204" pitchFamily="34" charset="0"/>
                <a:cs typeface="Times New Roman" panose="02020603050405020304" pitchFamily="18" charset="0"/>
              </a:rPr>
              <a:t> in 2023, efforts by regional task forces have helped push that rate above 90% in markets.</a:t>
            </a:r>
          </a:p>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In Washington, this effort saved $6 million in 2023.</a:t>
            </a:r>
          </a:p>
        </p:txBody>
      </p:sp>
      <p:sp>
        <p:nvSpPr>
          <p:cNvPr id="4" name="Slide Number Placeholder 3"/>
          <p:cNvSpPr>
            <a:spLocks noGrp="1"/>
          </p:cNvSpPr>
          <p:nvPr>
            <p:ph type="sldNum" sz="quarter" idx="5"/>
          </p:nvPr>
        </p:nvSpPr>
        <p:spPr/>
        <p:txBody>
          <a:bodyPr/>
          <a:lstStyle/>
          <a:p>
            <a:fld id="{C5159A64-0635-F14D-B001-BE94C02CFEB0}" type="slidenum">
              <a:rPr lang="en-US" smtClean="0"/>
              <a:t>12</a:t>
            </a:fld>
            <a:endParaRPr lang="en-US"/>
          </a:p>
        </p:txBody>
      </p:sp>
    </p:spTree>
    <p:extLst>
      <p:ext uri="{BB962C8B-B14F-4D97-AF65-F5344CB8AC3E}">
        <p14:creationId xmlns:p14="http://schemas.microsoft.com/office/powerpoint/2010/main" val="175132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13</a:t>
            </a:fld>
            <a:endParaRPr lang="en-US"/>
          </a:p>
        </p:txBody>
      </p:sp>
    </p:spTree>
    <p:extLst>
      <p:ext uri="{BB962C8B-B14F-4D97-AF65-F5344CB8AC3E}">
        <p14:creationId xmlns:p14="http://schemas.microsoft.com/office/powerpoint/2010/main" val="232435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Alliance of Health Care Unions: </a:t>
            </a:r>
          </a:p>
          <a:p>
            <a:pPr marL="171450" indent="-171450">
              <a:spcBef>
                <a:spcPts val="300"/>
              </a:spcBef>
              <a:buFont typeface="Arial" panose="020B0604020202020204" pitchFamily="34" charset="0"/>
              <a:buChar char="•"/>
            </a:pPr>
            <a:r>
              <a:rPr lang="en-US" sz="1200" dirty="0">
                <a:solidFill>
                  <a:srgbClr val="0D4B8E"/>
                </a:solidFill>
              </a:rPr>
              <a:t>Jonathon Baker, vice president, OFNHP Local 5017</a:t>
            </a:r>
          </a:p>
          <a:p>
            <a:pPr marL="171450" indent="-171450">
              <a:spcBef>
                <a:spcPts val="300"/>
              </a:spcBef>
              <a:buFont typeface="Arial" panose="020B0604020202020204" pitchFamily="34" charset="0"/>
              <a:buChar char="•"/>
            </a:pPr>
            <a:r>
              <a:rPr lang="en-US" sz="1200" dirty="0" err="1">
                <a:solidFill>
                  <a:srgbClr val="0D4B8E"/>
                </a:solidFill>
              </a:rPr>
              <a:t>Micheal</a:t>
            </a:r>
            <a:r>
              <a:rPr lang="en-US" sz="1200" dirty="0">
                <a:solidFill>
                  <a:srgbClr val="0D4B8E"/>
                </a:solidFill>
              </a:rPr>
              <a:t> Barnett, president, USW Local 7600</a:t>
            </a:r>
          </a:p>
          <a:p>
            <a:pPr marL="171450" indent="-171450">
              <a:spcBef>
                <a:spcPts val="300"/>
              </a:spcBef>
              <a:buFont typeface="Arial" panose="020B0604020202020204" pitchFamily="34" charset="0"/>
              <a:buChar char="•"/>
            </a:pPr>
            <a:r>
              <a:rPr lang="en-US" sz="1200" dirty="0">
                <a:solidFill>
                  <a:srgbClr val="0D4B8E"/>
                </a:solidFill>
              </a:rPr>
              <a:t>Nate Bernstein, healthcare director, UFCW Local 7 </a:t>
            </a:r>
          </a:p>
          <a:p>
            <a:pPr marL="171450" indent="-171450">
              <a:spcBef>
                <a:spcPts val="300"/>
              </a:spcBef>
              <a:buFont typeface="Arial" panose="020B0604020202020204" pitchFamily="34" charset="0"/>
              <a:buChar char="•"/>
            </a:pPr>
            <a:r>
              <a:rPr lang="en-US" sz="1200" dirty="0">
                <a:solidFill>
                  <a:srgbClr val="0D4B8E"/>
                </a:solidFill>
              </a:rPr>
              <a:t>Sandra Flores, chief of staff, Alliance of Health Care Unions</a:t>
            </a:r>
          </a:p>
          <a:p>
            <a:pPr marL="171450" indent="-171450">
              <a:spcBef>
                <a:spcPts val="300"/>
              </a:spcBef>
              <a:buFont typeface="Arial" panose="020B0604020202020204" pitchFamily="34" charset="0"/>
              <a:buChar char="•"/>
            </a:pPr>
            <a:r>
              <a:rPr lang="en-US" sz="1200" dirty="0">
                <a:solidFill>
                  <a:srgbClr val="0D4B8E"/>
                </a:solidFill>
              </a:rPr>
              <a:t>Charmaine Morales, president, UNAC/UHCP</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Kaiser Permanente:</a:t>
            </a:r>
          </a:p>
          <a:p>
            <a:pPr marL="171450" indent="-171450">
              <a:spcBef>
                <a:spcPts val="300"/>
              </a:spcBef>
              <a:buFont typeface="Arial" panose="020B0604020202020204" pitchFamily="34" charset="0"/>
              <a:buChar char="•"/>
            </a:pPr>
            <a:r>
              <a:rPr lang="en-US" sz="1200" dirty="0">
                <a:solidFill>
                  <a:srgbClr val="0D4B8E"/>
                </a:solidFill>
              </a:rPr>
              <a:t>Camille </a:t>
            </a:r>
            <a:r>
              <a:rPr lang="en-US" sz="1200" dirty="0" err="1">
                <a:solidFill>
                  <a:srgbClr val="0D4B8E"/>
                </a:solidFill>
              </a:rPr>
              <a:t>Applin</a:t>
            </a:r>
            <a:r>
              <a:rPr lang="en-US" sz="1200" dirty="0">
                <a:solidFill>
                  <a:srgbClr val="0D4B8E"/>
                </a:solidFill>
              </a:rPr>
              <a:t>-Jones, vice president, Ambulatory Care and Clinical Services, Northwest</a:t>
            </a:r>
          </a:p>
          <a:p>
            <a:pPr marL="171450" indent="-171450">
              <a:spcBef>
                <a:spcPts val="300"/>
              </a:spcBef>
              <a:buFont typeface="Arial" panose="020B0604020202020204" pitchFamily="34" charset="0"/>
              <a:buChar char="•"/>
            </a:pPr>
            <a:r>
              <a:rPr lang="en-US" sz="1200" dirty="0">
                <a:solidFill>
                  <a:srgbClr val="0D4B8E"/>
                </a:solidFill>
              </a:rPr>
              <a:t>CJ Bhalla, senior vice president and chief financial officer, Northern California</a:t>
            </a:r>
          </a:p>
          <a:p>
            <a:pPr marL="171450" indent="-171450">
              <a:spcBef>
                <a:spcPts val="300"/>
              </a:spcBef>
              <a:buFont typeface="Arial" panose="020B0604020202020204" pitchFamily="34" charset="0"/>
              <a:buChar char="•"/>
            </a:pPr>
            <a:r>
              <a:rPr lang="en-US" sz="1200" dirty="0">
                <a:solidFill>
                  <a:srgbClr val="0D4B8E"/>
                </a:solidFill>
              </a:rPr>
              <a:t>Sylvia </a:t>
            </a:r>
            <a:r>
              <a:rPr lang="en-US" sz="1200" dirty="0" err="1">
                <a:solidFill>
                  <a:srgbClr val="0D4B8E"/>
                </a:solidFill>
              </a:rPr>
              <a:t>Everroad</a:t>
            </a:r>
            <a:r>
              <a:rPr lang="en-US" sz="1200" dirty="0">
                <a:solidFill>
                  <a:srgbClr val="0D4B8E"/>
                </a:solidFill>
              </a:rPr>
              <a:t>, chief operating officer (retired), Southern California Permanente Medical Group </a:t>
            </a:r>
          </a:p>
          <a:p>
            <a:pPr marL="171450" indent="-171450">
              <a:spcBef>
                <a:spcPts val="300"/>
              </a:spcBef>
              <a:buFont typeface="Arial" panose="020B0604020202020204" pitchFamily="34" charset="0"/>
              <a:buChar char="•"/>
            </a:pPr>
            <a:r>
              <a:rPr lang="en-US" sz="1200" dirty="0">
                <a:solidFill>
                  <a:srgbClr val="0D4B8E"/>
                </a:solidFill>
              </a:rPr>
              <a:t>Leslie McKendrick, senior vice president and chief operating officer, Southern California and Hawaii</a:t>
            </a:r>
          </a:p>
          <a:p>
            <a:pPr marL="171450" indent="-171450">
              <a:spcBef>
                <a:spcPts val="300"/>
              </a:spcBef>
              <a:buFont typeface="Arial" panose="020B0604020202020204" pitchFamily="34" charset="0"/>
              <a:buChar char="•"/>
            </a:pPr>
            <a:r>
              <a:rPr lang="en-US" sz="1200" dirty="0">
                <a:solidFill>
                  <a:srgbClr val="0D4B8E"/>
                </a:solidFill>
              </a:rPr>
              <a:t>Jack </a:t>
            </a:r>
            <a:r>
              <a:rPr lang="en-US" sz="1200" dirty="0" err="1">
                <a:solidFill>
                  <a:srgbClr val="0D4B8E"/>
                </a:solidFill>
              </a:rPr>
              <a:t>Weberski</a:t>
            </a:r>
            <a:r>
              <a:rPr lang="en-US" sz="1200" dirty="0">
                <a:solidFill>
                  <a:srgbClr val="0D4B8E"/>
                </a:solidFill>
              </a:rPr>
              <a:t>, vice president (Economics), National Labor Relations </a:t>
            </a:r>
          </a:p>
          <a:p>
            <a:pPr marL="171450" indent="-171450">
              <a:spcBef>
                <a:spcPts val="300"/>
              </a:spcBef>
              <a:buFont typeface="Arial" panose="020B0604020202020204" pitchFamily="34" charset="0"/>
              <a:buChar char="•"/>
            </a:pPr>
            <a:endParaRPr lang="en-US" sz="1200" dirty="0">
              <a:solidFill>
                <a:srgbClr val="0D4B8E"/>
              </a:solidFill>
            </a:endParaRPr>
          </a:p>
          <a:p>
            <a:pPr marL="0" indent="0">
              <a:spcBef>
                <a:spcPts val="300"/>
              </a:spcBef>
              <a:buFont typeface="Arial" panose="020B0604020202020204" pitchFamily="34" charset="0"/>
              <a:buNone/>
            </a:pPr>
            <a:r>
              <a:rPr lang="en-US" sz="1200" dirty="0">
                <a:solidFill>
                  <a:srgbClr val="0D4B8E"/>
                </a:solidFill>
              </a:rPr>
              <a:t>Tri-Chairs:</a:t>
            </a:r>
          </a:p>
          <a:p>
            <a:pPr marL="171450" indent="-171450">
              <a:spcBef>
                <a:spcPts val="300"/>
              </a:spcBef>
              <a:buFont typeface="Arial" panose="020B0604020202020204" pitchFamily="34" charset="0"/>
              <a:buChar char="•"/>
            </a:pPr>
            <a:r>
              <a:rPr lang="en-US" sz="1200" dirty="0">
                <a:solidFill>
                  <a:srgbClr val="0D4B8E"/>
                </a:solidFill>
              </a:rPr>
              <a:t>Jim Pruitt, vice president of Labor Relations, The Permanente Federation </a:t>
            </a:r>
          </a:p>
          <a:p>
            <a:pPr marL="171450" indent="-171450">
              <a:spcBef>
                <a:spcPts val="300"/>
              </a:spcBef>
              <a:buFont typeface="Arial" panose="020B0604020202020204" pitchFamily="34" charset="0"/>
              <a:buChar char="•"/>
            </a:pPr>
            <a:r>
              <a:rPr lang="en-US" sz="1200" dirty="0">
                <a:solidFill>
                  <a:srgbClr val="0D4B8E"/>
                </a:solidFill>
              </a:rPr>
              <a:t>Hal Ruddick, executive director, Alliance of Health Care Unions</a:t>
            </a:r>
          </a:p>
          <a:p>
            <a:pPr marL="171450" indent="-171450">
              <a:spcBef>
                <a:spcPts val="300"/>
              </a:spcBef>
              <a:buFont typeface="Arial" panose="020B0604020202020204" pitchFamily="34" charset="0"/>
              <a:buChar char="•"/>
            </a:pPr>
            <a:r>
              <a:rPr lang="en-US" sz="1200" dirty="0">
                <a:solidFill>
                  <a:srgbClr val="0D4B8E"/>
                </a:solidFill>
              </a:rPr>
              <a:t>Steve Shields, senior vice president, National Labor Relations &amp; Office of Labor Management Partnership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Executive Sponsors:</a:t>
            </a:r>
          </a:p>
          <a:p>
            <a:pPr marL="171450" indent="-171450">
              <a:spcBef>
                <a:spcPts val="300"/>
              </a:spcBef>
              <a:buFont typeface="Arial" panose="020B0604020202020204" pitchFamily="34" charset="0"/>
              <a:buChar char="•"/>
            </a:pPr>
            <a:r>
              <a:rPr lang="en-US" sz="1200" dirty="0">
                <a:solidFill>
                  <a:srgbClr val="0D4B8E"/>
                </a:solidFill>
              </a:rPr>
              <a:t>Chris Grant, chief operating officer, Permanente Federation</a:t>
            </a:r>
          </a:p>
          <a:p>
            <a:pPr marL="171450" indent="-171450">
              <a:spcBef>
                <a:spcPts val="300"/>
              </a:spcBef>
              <a:buFont typeface="Arial" panose="020B0604020202020204" pitchFamily="34" charset="0"/>
              <a:buChar char="•"/>
            </a:pPr>
            <a:r>
              <a:rPr lang="en-US" sz="1200" dirty="0">
                <a:solidFill>
                  <a:srgbClr val="0D4B8E"/>
                </a:solidFill>
              </a:rPr>
              <a:t>Arlene </a:t>
            </a:r>
            <a:r>
              <a:rPr lang="en-US" sz="1200" dirty="0" err="1">
                <a:solidFill>
                  <a:srgbClr val="0D4B8E"/>
                </a:solidFill>
              </a:rPr>
              <a:t>Peasnall</a:t>
            </a:r>
            <a:r>
              <a:rPr lang="en-US" sz="1200" dirty="0">
                <a:solidFill>
                  <a:srgbClr val="0D4B8E"/>
                </a:solidFill>
              </a:rPr>
              <a:t>, senior vice president, Human Resources, Kaiser Permanente</a:t>
            </a:r>
          </a:p>
          <a:p>
            <a:pPr marL="171450" indent="-171450">
              <a:spcBef>
                <a:spcPts val="300"/>
              </a:spcBef>
              <a:buFont typeface="Arial" panose="020B0604020202020204" pitchFamily="34" charset="0"/>
              <a:buChar char="•"/>
            </a:pPr>
            <a:r>
              <a:rPr lang="en-US" sz="1200" dirty="0">
                <a:solidFill>
                  <a:srgbClr val="0D4B8E"/>
                </a:solidFill>
              </a:rPr>
              <a:t>Hal Ruddick, executive director, Alliance of Health Care Unions</a:t>
            </a:r>
          </a:p>
        </p:txBody>
      </p:sp>
      <p:sp>
        <p:nvSpPr>
          <p:cNvPr id="4" name="Slide Number Placeholder 3"/>
          <p:cNvSpPr>
            <a:spLocks noGrp="1"/>
          </p:cNvSpPr>
          <p:nvPr>
            <p:ph type="sldNum" sz="quarter" idx="5"/>
          </p:nvPr>
        </p:nvSpPr>
        <p:spPr/>
        <p:txBody>
          <a:bodyPr/>
          <a:lstStyle/>
          <a:p>
            <a:fld id="{C5159A64-0635-F14D-B001-BE94C02CFEB0}" type="slidenum">
              <a:rPr lang="en-US" smtClean="0"/>
              <a:t>3</a:t>
            </a:fld>
            <a:endParaRPr lang="en-US"/>
          </a:p>
        </p:txBody>
      </p:sp>
    </p:spTree>
    <p:extLst>
      <p:ext uri="{BB962C8B-B14F-4D97-AF65-F5344CB8AC3E}">
        <p14:creationId xmlns:p14="http://schemas.microsoft.com/office/powerpoint/2010/main" val="281847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2" y="4447153"/>
            <a:ext cx="5862410" cy="3638580"/>
          </a:xfrm>
        </p:spPr>
        <p:txBody>
          <a:bodyPr/>
          <a:lstStyle/>
          <a:p>
            <a:pPr marL="171450" indent="-171450">
              <a:buFont typeface="Arial" panose="020B0604020202020204" pitchFamily="34" charset="0"/>
              <a:buChar char="•"/>
            </a:pPr>
            <a:r>
              <a:rPr lang="en-US" dirty="0"/>
              <a:t>Each regional task force surpassed its individual cost-savings target, thanks to labor and management working together to identify and address unique challenges in each market.</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Collectively, we achieved more than $114 million in recurring cost savings in 2023 – 49% above target for the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we will review the success that was achieved </a:t>
            </a:r>
            <a:r>
              <a:rPr lang="en-US"/>
              <a:t>in each market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5</a:t>
            </a:fld>
            <a:endParaRPr lang="en-US"/>
          </a:p>
        </p:txBody>
      </p:sp>
    </p:spTree>
    <p:extLst>
      <p:ext uri="{BB962C8B-B14F-4D97-AF65-F5344CB8AC3E}">
        <p14:creationId xmlns:p14="http://schemas.microsoft.com/office/powerpoint/2010/main" val="200565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Colorado achieved $9.1 million in savings – more than 3 times its 2023 target.</a:t>
            </a:r>
          </a:p>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Unit-based teams played a big role in the region’s success, contributing $8.6 million in savings from projects focused on quality, service, safety, and affordability.</a:t>
            </a:r>
          </a:p>
          <a:p>
            <a:pPr marR="0" lvl="0">
              <a:spcBef>
                <a:spcPts val="0"/>
              </a:spcBef>
              <a:spcAft>
                <a:spcPts val="0"/>
              </a:spcAft>
            </a:pPr>
            <a:endParaRPr lang="en-US" sz="1200" kern="1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kern="100" dirty="0">
                <a:ea typeface="Aptos" panose="020B0004020202020204" pitchFamily="34" charset="0"/>
                <a:cs typeface="Times New Roman" panose="02020603050405020304" pitchFamily="18" charset="0"/>
              </a:rPr>
              <a:t>One </a:t>
            </a:r>
            <a:r>
              <a:rPr lang="en-US" sz="1200" kern="100" dirty="0">
                <a:effectLst/>
                <a:latin typeface="+mn-lt"/>
                <a:ea typeface="Aptos" panose="020B0004020202020204" pitchFamily="34" charset="0"/>
                <a:cs typeface="Times New Roman" panose="02020603050405020304" pitchFamily="18" charset="0"/>
              </a:rPr>
              <a:t>highlight: </a:t>
            </a:r>
          </a:p>
          <a:p>
            <a:pPr marL="800100" marR="0" lvl="1"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The regional Behavioral Health Eating Disorder team developed a new assessment tool that enabled it to </a:t>
            </a:r>
            <a:r>
              <a:rPr lang="en-US" kern="100" dirty="0">
                <a:ea typeface="Aptos" panose="020B0004020202020204" pitchFamily="34" charset="0"/>
                <a:cs typeface="Times New Roman" panose="02020603050405020304" pitchFamily="18" charset="0"/>
              </a:rPr>
              <a:t>more effectively</a:t>
            </a:r>
            <a:r>
              <a:rPr lang="en-US" sz="1200" kern="100" dirty="0">
                <a:effectLst/>
                <a:latin typeface="+mn-lt"/>
                <a:ea typeface="Aptos" panose="020B0004020202020204" pitchFamily="34" charset="0"/>
                <a:cs typeface="Times New Roman" panose="02020603050405020304" pitchFamily="18" charset="0"/>
              </a:rPr>
              <a:t> treat patients diagnosed with a </a:t>
            </a:r>
            <a:r>
              <a:rPr lang="en-US" kern="100" dirty="0">
                <a:ea typeface="Aptos" panose="020B0004020202020204" pitchFamily="34" charset="0"/>
                <a:cs typeface="Times New Roman" panose="02020603050405020304" pitchFamily="18" charset="0"/>
              </a:rPr>
              <a:t>catch-all</a:t>
            </a:r>
            <a:r>
              <a:rPr lang="en-US" sz="1200" kern="100" dirty="0">
                <a:effectLst/>
                <a:latin typeface="+mn-lt"/>
                <a:ea typeface="Aptos" panose="020B0004020202020204" pitchFamily="34" charset="0"/>
                <a:cs typeface="Times New Roman" panose="02020603050405020304" pitchFamily="18" charset="0"/>
              </a:rPr>
              <a:t> eating disorder </a:t>
            </a:r>
            <a:r>
              <a:rPr lang="en-US" kern="100" dirty="0">
                <a:ea typeface="Aptos" panose="020B0004020202020204" pitchFamily="34" charset="0"/>
                <a:cs typeface="Times New Roman" panose="02020603050405020304" pitchFamily="18" charset="0"/>
              </a:rPr>
              <a:t>known as ARFID (Avoidant/restrictive food intake disorder).  As a result, a large number of these </a:t>
            </a:r>
            <a:r>
              <a:rPr lang="en-US" sz="1200" kern="100" dirty="0">
                <a:effectLst/>
                <a:latin typeface="+mn-lt"/>
                <a:ea typeface="Aptos" panose="020B0004020202020204" pitchFamily="34" charset="0"/>
                <a:cs typeface="Times New Roman" panose="02020603050405020304" pitchFamily="18" charset="0"/>
              </a:rPr>
              <a:t>patients - many of them children – are being treated in-house rather than being referred to out-of-network specialists. The decrease in outside referrals and treatment led to $405,000 in savings – and more effective care for our members and patients. </a:t>
            </a:r>
          </a:p>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6</a:t>
            </a:fld>
            <a:endParaRPr lang="en-US"/>
          </a:p>
        </p:txBody>
      </p:sp>
    </p:spTree>
    <p:extLst>
      <p:ext uri="{BB962C8B-B14F-4D97-AF65-F5344CB8AC3E}">
        <p14:creationId xmlns:p14="http://schemas.microsoft.com/office/powerpoint/2010/main" val="282026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Georgia achieved $2.67 million cost savings in 2023 – 16% above target.</a:t>
            </a:r>
          </a:p>
          <a:p>
            <a:pPr marL="342900" marR="0" lvl="0" indent="-342900">
              <a:spcBef>
                <a:spcPts val="0"/>
              </a:spcBef>
              <a:spcAft>
                <a:spcPts val="0"/>
              </a:spcAft>
              <a:buFont typeface="Symbol" pitchFamily="2" charset="2"/>
              <a:buChar char=""/>
            </a:pPr>
            <a:r>
              <a:rPr lang="en-US" kern="100" dirty="0">
                <a:ea typeface="Aptos" panose="020B0004020202020204" pitchFamily="34" charset="0"/>
                <a:cs typeface="Times New Roman" panose="02020603050405020304" pitchFamily="18" charset="0"/>
              </a:rPr>
              <a:t>One highlight:</a:t>
            </a:r>
            <a:endParaRPr lang="en-US" sz="1200" kern="100" dirty="0">
              <a:effectLst/>
              <a:latin typeface="+mn-lt"/>
              <a:ea typeface="Aptos" panose="020B0004020202020204" pitchFamily="34" charset="0"/>
              <a:cs typeface="Times New Roman" panose="02020603050405020304" pitchFamily="18" charset="0"/>
            </a:endParaRPr>
          </a:p>
          <a:p>
            <a:pPr marL="800100" lvl="1" indent="-342900">
              <a:buFont typeface="Symbol" pitchFamily="2" charset="2"/>
              <a:buChar char=""/>
            </a:pPr>
            <a:r>
              <a:rPr lang="en-US" kern="100" dirty="0">
                <a:effectLst/>
                <a:latin typeface="+mn-lt"/>
                <a:ea typeface="Aptos" panose="020B0004020202020204" pitchFamily="34" charset="0"/>
                <a:cs typeface="Times New Roman" panose="02020603050405020304" pitchFamily="18" charset="0"/>
              </a:rPr>
              <a:t>A successful project that reduced costs by $2.28 million through improved collections of outstanding member balances and copays.  Front office staff in medical office buildings received additional training to ensure they were inquiring about outstanding balances and copays. These facilities also increased the use of automated check-in kiosks that require payment of outstanding balances before the check-in process is completed.</a:t>
            </a:r>
          </a:p>
        </p:txBody>
      </p:sp>
      <p:sp>
        <p:nvSpPr>
          <p:cNvPr id="4" name="Slide Number Placeholder 3"/>
          <p:cNvSpPr>
            <a:spLocks noGrp="1"/>
          </p:cNvSpPr>
          <p:nvPr>
            <p:ph type="sldNum" sz="quarter" idx="5"/>
          </p:nvPr>
        </p:nvSpPr>
        <p:spPr/>
        <p:txBody>
          <a:bodyPr/>
          <a:lstStyle/>
          <a:p>
            <a:fld id="{C5159A64-0635-F14D-B001-BE94C02CFEB0}" type="slidenum">
              <a:rPr lang="en-US" smtClean="0"/>
              <a:t>7</a:t>
            </a:fld>
            <a:endParaRPr lang="en-US"/>
          </a:p>
        </p:txBody>
      </p:sp>
    </p:spTree>
    <p:extLst>
      <p:ext uri="{BB962C8B-B14F-4D97-AF65-F5344CB8AC3E}">
        <p14:creationId xmlns:p14="http://schemas.microsoft.com/office/powerpoint/2010/main" val="403416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Hawaii achieved $3.88 million in cost savings – 25% above target.</a:t>
            </a:r>
          </a:p>
          <a:p>
            <a:pPr marL="171450" indent="-171450">
              <a:buFont typeface="Arial" panose="020B0604020202020204" pitchFamily="34" charset="0"/>
              <a:buChar char="•"/>
            </a:pPr>
            <a:r>
              <a:rPr lang="en-US" dirty="0"/>
              <a:t>Examples of noteworthy UBT projects include:</a:t>
            </a:r>
          </a:p>
          <a:p>
            <a:pPr marL="628650" lvl="1" indent="-171450">
              <a:buFont typeface="Arial" panose="020B0604020202020204" pitchFamily="34" charset="0"/>
              <a:buChar char="•"/>
            </a:pPr>
            <a:r>
              <a:rPr lang="en-US" dirty="0"/>
              <a:t>The ICU and Cardiovascular ICU team at Moanalua Medical Center, which reduced catheter-induced urinary tract infections by more than 73%. Their success helped reduce healthcare-associated infections throughout the Hawaii market and save nearly $1 million.</a:t>
            </a:r>
          </a:p>
        </p:txBody>
      </p:sp>
      <p:sp>
        <p:nvSpPr>
          <p:cNvPr id="4" name="Slide Number Placeholder 3"/>
          <p:cNvSpPr>
            <a:spLocks noGrp="1"/>
          </p:cNvSpPr>
          <p:nvPr>
            <p:ph type="sldNum" sz="quarter" idx="5"/>
          </p:nvPr>
        </p:nvSpPr>
        <p:spPr/>
        <p:txBody>
          <a:bodyPr/>
          <a:lstStyle/>
          <a:p>
            <a:fld id="{C5159A64-0635-F14D-B001-BE94C02CFEB0}" type="slidenum">
              <a:rPr lang="en-US" smtClean="0"/>
              <a:t>8</a:t>
            </a:fld>
            <a:endParaRPr lang="en-US"/>
          </a:p>
        </p:txBody>
      </p:sp>
    </p:spTree>
    <p:extLst>
      <p:ext uri="{BB962C8B-B14F-4D97-AF65-F5344CB8AC3E}">
        <p14:creationId xmlns:p14="http://schemas.microsoft.com/office/powerpoint/2010/main" val="1146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Mid-Atlantic achieved $5.38 million in savings – 49% above target.  </a:t>
            </a:r>
          </a:p>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The biggest cost savings comes from the region’s Continuum of Care initiative, which embeds patient care coordinators in urgent care and advanced urgent care units to help reduce unnecessary hospitalizations and emergency room visits.</a:t>
            </a:r>
          </a:p>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Begun in June 2023 as a pilot, the program has reduced the ‘Average Daily Transfer Rate’ from urgent care units to hospitals. Overall, the project saved $3.1 million in 2023.</a:t>
            </a:r>
          </a:p>
        </p:txBody>
      </p:sp>
      <p:sp>
        <p:nvSpPr>
          <p:cNvPr id="4" name="Slide Number Placeholder 3"/>
          <p:cNvSpPr>
            <a:spLocks noGrp="1"/>
          </p:cNvSpPr>
          <p:nvPr>
            <p:ph type="sldNum" sz="quarter" idx="5"/>
          </p:nvPr>
        </p:nvSpPr>
        <p:spPr/>
        <p:txBody>
          <a:bodyPr/>
          <a:lstStyle/>
          <a:p>
            <a:fld id="{C5159A64-0635-F14D-B001-BE94C02CFEB0}" type="slidenum">
              <a:rPr lang="en-US" smtClean="0"/>
              <a:t>9</a:t>
            </a:fld>
            <a:endParaRPr lang="en-US"/>
          </a:p>
        </p:txBody>
      </p:sp>
    </p:spTree>
    <p:extLst>
      <p:ext uri="{BB962C8B-B14F-4D97-AF65-F5344CB8AC3E}">
        <p14:creationId xmlns:p14="http://schemas.microsoft.com/office/powerpoint/2010/main" val="165566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The Northwest achieved $14.4 million in savings in 2023 – 122% above target.</a:t>
            </a:r>
          </a:p>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Highlights included some fruitful projects by unit-based teams, including:</a:t>
            </a:r>
          </a:p>
          <a:p>
            <a:pPr marL="742950" marR="0" lvl="1" indent="-285750">
              <a:spcBef>
                <a:spcPts val="0"/>
              </a:spcBef>
              <a:spcAft>
                <a:spcPts val="0"/>
              </a:spcAft>
              <a:buFont typeface="Courier New" panose="02070309020205020404" pitchFamily="49" charset="0"/>
              <a:buChar char="o"/>
            </a:pPr>
            <a:r>
              <a:rPr lang="en-US" sz="1200" kern="100" dirty="0">
                <a:effectLst/>
                <a:latin typeface="+mn-lt"/>
                <a:ea typeface="Aptos" panose="020B0004020202020204" pitchFamily="34" charset="0"/>
                <a:cs typeface="Times New Roman" panose="02020603050405020304" pitchFamily="18" charset="0"/>
              </a:rPr>
              <a:t>The Regional Telephonic Medicine Center team, which expanded efforts to return patients to KP when they receive emergency care in non-KP facilities. These efforts resulted in $1.1 million in savings in 2023.</a:t>
            </a:r>
          </a:p>
        </p:txBody>
      </p:sp>
      <p:sp>
        <p:nvSpPr>
          <p:cNvPr id="4" name="Slide Number Placeholder 3"/>
          <p:cNvSpPr>
            <a:spLocks noGrp="1"/>
          </p:cNvSpPr>
          <p:nvPr>
            <p:ph type="sldNum" sz="quarter" idx="5"/>
          </p:nvPr>
        </p:nvSpPr>
        <p:spPr/>
        <p:txBody>
          <a:bodyPr/>
          <a:lstStyle/>
          <a:p>
            <a:fld id="{C5159A64-0635-F14D-B001-BE94C02CFEB0}" type="slidenum">
              <a:rPr lang="en-US" smtClean="0"/>
              <a:t>10</a:t>
            </a:fld>
            <a:endParaRPr lang="en-US"/>
          </a:p>
        </p:txBody>
      </p:sp>
    </p:spTree>
    <p:extLst>
      <p:ext uri="{BB962C8B-B14F-4D97-AF65-F5344CB8AC3E}">
        <p14:creationId xmlns:p14="http://schemas.microsoft.com/office/powerpoint/2010/main" val="148482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Southern California achieved $72.95 million in savings – 29% above target.</a:t>
            </a:r>
          </a:p>
          <a:p>
            <a:pPr marL="342900" marR="0" lvl="0" indent="-342900">
              <a:spcBef>
                <a:spcPts val="0"/>
              </a:spcBef>
              <a:spcAft>
                <a:spcPts val="0"/>
              </a:spcAft>
              <a:buFont typeface="Symbol" pitchFamily="2" charset="2"/>
              <a:buChar char=""/>
            </a:pPr>
            <a:r>
              <a:rPr lang="en-US" sz="1200" kern="100" dirty="0">
                <a:effectLst/>
                <a:latin typeface="+mn-lt"/>
                <a:ea typeface="Aptos" panose="020B0004020202020204" pitchFamily="34" charset="0"/>
                <a:cs typeface="Times New Roman" panose="02020603050405020304" pitchFamily="18" charset="0"/>
              </a:rPr>
              <a:t>Southern California’s achievement included nearly $24 million in savings through more than 800 individual unit-based team projects involving Alliance union members. Projects focused on improving affordability, attendance, quality, safety, and service.</a:t>
            </a:r>
          </a:p>
          <a:p>
            <a:pPr marL="342900" marR="0" lvl="0" indent="-342900">
              <a:spcBef>
                <a:spcPts val="0"/>
              </a:spcBef>
              <a:spcAft>
                <a:spcPts val="0"/>
              </a:spcAft>
              <a:buFont typeface="Symbol" pitchFamily="2" charset="2"/>
              <a:buChar char=""/>
            </a:pPr>
            <a:endParaRPr lang="en-US" sz="1200" kern="100" dirty="0">
              <a:effectLst/>
              <a:latin typeface="+mn-lt"/>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159A64-0635-F14D-B001-BE94C02CFEB0}" type="slidenum">
              <a:rPr lang="en-US" smtClean="0"/>
              <a:t>11</a:t>
            </a:fld>
            <a:endParaRPr lang="en-US"/>
          </a:p>
        </p:txBody>
      </p:sp>
    </p:spTree>
    <p:extLst>
      <p:ext uri="{BB962C8B-B14F-4D97-AF65-F5344CB8AC3E}">
        <p14:creationId xmlns:p14="http://schemas.microsoft.com/office/powerpoint/2010/main" val="1970387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58C0ED-67AB-3C53-6BD1-87A624DC4815}"/>
              </a:ext>
            </a:extLst>
          </p:cNvPr>
          <p:cNvSpPr/>
          <p:nvPr userDrawn="1"/>
        </p:nvSpPr>
        <p:spPr>
          <a:xfrm>
            <a:off x="0" y="1"/>
            <a:ext cx="12192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122A741-6995-4445-A1E7-68BE971BABFB}"/>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Placeholder 1">
            <a:extLst>
              <a:ext uri="{FF2B5EF4-FFF2-40B4-BE49-F238E27FC236}">
                <a16:creationId xmlns:a16="http://schemas.microsoft.com/office/drawing/2014/main" id="{DE97C66F-5262-6943-8FF4-CE1D9A449107}"/>
              </a:ext>
            </a:extLst>
          </p:cNvPr>
          <p:cNvSpPr>
            <a:spLocks noGrp="1"/>
          </p:cNvSpPr>
          <p:nvPr>
            <p:ph type="title" hasCustomPrompt="1"/>
          </p:nvPr>
        </p:nvSpPr>
        <p:spPr>
          <a:xfrm>
            <a:off x="419100" y="1845297"/>
            <a:ext cx="6312626" cy="1919151"/>
          </a:xfrm>
          <a:prstGeom prst="rect">
            <a:avLst/>
          </a:prstGeom>
        </p:spPr>
        <p:txBody>
          <a:bodyPr vert="horz" lIns="91440" tIns="45720" rIns="91440" bIns="45720" rtlCol="0" anchor="t" anchorCtr="0">
            <a:normAutofit/>
          </a:bodyPr>
          <a:lstStyle>
            <a:lvl1pPr>
              <a:defRPr sz="4400">
                <a:solidFill>
                  <a:schemeClr val="bg1"/>
                </a:solidFill>
              </a:defRPr>
            </a:lvl1pPr>
          </a:lstStyle>
          <a:p>
            <a:r>
              <a:rPr lang="en-US" dirty="0"/>
              <a:t>CLICK</a:t>
            </a:r>
            <a:br>
              <a:rPr lang="en-US" dirty="0"/>
            </a:br>
            <a:r>
              <a:rPr lang="en-US" dirty="0"/>
              <a:t>TO INSERT </a:t>
            </a:r>
            <a:br>
              <a:rPr lang="en-US" dirty="0"/>
            </a:br>
            <a:r>
              <a:rPr lang="en-US" dirty="0"/>
              <a:t>TITLE</a:t>
            </a:r>
          </a:p>
        </p:txBody>
      </p:sp>
      <p:pic>
        <p:nvPicPr>
          <p:cNvPr id="18" name="Picture 17">
            <a:extLst>
              <a:ext uri="{FF2B5EF4-FFF2-40B4-BE49-F238E27FC236}">
                <a16:creationId xmlns:a16="http://schemas.microsoft.com/office/drawing/2014/main" id="{8D306406-D24F-6048-A7D9-83F2E1B68ABE}"/>
              </a:ext>
            </a:extLst>
          </p:cNvPr>
          <p:cNvPicPr>
            <a:picLocks noChangeAspect="1"/>
          </p:cNvPicPr>
          <p:nvPr userDrawn="1"/>
        </p:nvPicPr>
        <p:blipFill>
          <a:blip r:embed="rId3"/>
          <a:stretch>
            <a:fillRect/>
          </a:stretch>
        </p:blipFill>
        <p:spPr>
          <a:xfrm>
            <a:off x="5892800" y="5764556"/>
            <a:ext cx="5461000" cy="406400"/>
          </a:xfrm>
          <a:prstGeom prst="rect">
            <a:avLst/>
          </a:prstGeom>
        </p:spPr>
      </p:pic>
      <p:sp>
        <p:nvSpPr>
          <p:cNvPr id="22" name="Text Placeholder 21">
            <a:extLst>
              <a:ext uri="{FF2B5EF4-FFF2-40B4-BE49-F238E27FC236}">
                <a16:creationId xmlns:a16="http://schemas.microsoft.com/office/drawing/2014/main" id="{3F88502A-52AB-584D-843E-AB642243F6E9}"/>
              </a:ext>
            </a:extLst>
          </p:cNvPr>
          <p:cNvSpPr>
            <a:spLocks noGrp="1"/>
          </p:cNvSpPr>
          <p:nvPr>
            <p:ph type="body" sz="quarter" idx="10" hasCustomPrompt="1"/>
          </p:nvPr>
        </p:nvSpPr>
        <p:spPr>
          <a:xfrm>
            <a:off x="419100" y="3784889"/>
            <a:ext cx="6312626" cy="425245"/>
          </a:xfrm>
        </p:spPr>
        <p:txBody>
          <a:bodyPr anchor="ctr">
            <a:normAutofit/>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insert subtitle</a:t>
            </a:r>
          </a:p>
        </p:txBody>
      </p:sp>
      <p:sp>
        <p:nvSpPr>
          <p:cNvPr id="24" name="Text Placeholder 23">
            <a:extLst>
              <a:ext uri="{FF2B5EF4-FFF2-40B4-BE49-F238E27FC236}">
                <a16:creationId xmlns:a16="http://schemas.microsoft.com/office/drawing/2014/main" id="{37F4C9F1-78A1-394F-8782-F943775C58BD}"/>
              </a:ext>
            </a:extLst>
          </p:cNvPr>
          <p:cNvSpPr>
            <a:spLocks noGrp="1"/>
          </p:cNvSpPr>
          <p:nvPr>
            <p:ph type="body" sz="quarter" idx="11" hasCustomPrompt="1"/>
          </p:nvPr>
        </p:nvSpPr>
        <p:spPr>
          <a:xfrm>
            <a:off x="419100" y="6167692"/>
            <a:ext cx="4110713" cy="224181"/>
          </a:xfrm>
        </p:spPr>
        <p:txBody>
          <a:bodyPr anchor="ctr">
            <a:normAutofit/>
          </a:bodyPr>
          <a:lstStyle>
            <a:lvl1pPr marL="0" indent="0">
              <a:buNone/>
              <a:defRPr sz="1200" b="1" i="0" spc="300" baseline="0">
                <a:solidFill>
                  <a:schemeClr val="bg1"/>
                </a:solidFill>
                <a:latin typeface="Arial" panose="020B0604020202020204" pitchFamily="34" charset="0"/>
                <a:cs typeface="Arial" panose="020B0604020202020204" pitchFamily="34" charset="0"/>
              </a:defRPr>
            </a:lvl1pPr>
          </a:lstStyle>
          <a:p>
            <a:pPr lvl="0"/>
            <a:r>
              <a:rPr lang="en-US" sz="1200" dirty="0"/>
              <a:t>MONTH 2024</a:t>
            </a:r>
            <a:endParaRPr lang="en-US" dirty="0"/>
          </a:p>
        </p:txBody>
      </p:sp>
      <p:pic>
        <p:nvPicPr>
          <p:cNvPr id="4" name="Picture 3">
            <a:extLst>
              <a:ext uri="{FF2B5EF4-FFF2-40B4-BE49-F238E27FC236}">
                <a16:creationId xmlns:a16="http://schemas.microsoft.com/office/drawing/2014/main" id="{546CD85A-25B6-EFCD-F553-E28A96725824}"/>
              </a:ext>
            </a:extLst>
          </p:cNvPr>
          <p:cNvPicPr>
            <a:picLocks noChangeAspect="1"/>
          </p:cNvPicPr>
          <p:nvPr userDrawn="1"/>
        </p:nvPicPr>
        <p:blipFill>
          <a:blip r:embed="rId4"/>
          <a:stretch>
            <a:fillRect/>
          </a:stretch>
        </p:blipFill>
        <p:spPr>
          <a:xfrm>
            <a:off x="7099300" y="6114682"/>
            <a:ext cx="4673600" cy="330200"/>
          </a:xfrm>
          <a:prstGeom prst="rect">
            <a:avLst/>
          </a:prstGeom>
        </p:spPr>
      </p:pic>
    </p:spTree>
    <p:extLst>
      <p:ext uri="{BB962C8B-B14F-4D97-AF65-F5344CB8AC3E}">
        <p14:creationId xmlns:p14="http://schemas.microsoft.com/office/powerpoint/2010/main" val="23331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58C0ED-67AB-3C53-6BD1-87A624DC4815}"/>
              </a:ext>
            </a:extLst>
          </p:cNvPr>
          <p:cNvSpPr/>
          <p:nvPr userDrawn="1"/>
        </p:nvSpPr>
        <p:spPr>
          <a:xfrm>
            <a:off x="0" y="1"/>
            <a:ext cx="12192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122A741-6995-4445-A1E7-68BE971BABFB}"/>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le Placeholder 1">
            <a:extLst>
              <a:ext uri="{FF2B5EF4-FFF2-40B4-BE49-F238E27FC236}">
                <a16:creationId xmlns:a16="http://schemas.microsoft.com/office/drawing/2014/main" id="{DE97C66F-5262-6943-8FF4-CE1D9A449107}"/>
              </a:ext>
            </a:extLst>
          </p:cNvPr>
          <p:cNvSpPr>
            <a:spLocks noGrp="1"/>
          </p:cNvSpPr>
          <p:nvPr>
            <p:ph type="title" hasCustomPrompt="1"/>
          </p:nvPr>
        </p:nvSpPr>
        <p:spPr>
          <a:xfrm>
            <a:off x="419100" y="1845297"/>
            <a:ext cx="6312626" cy="1919151"/>
          </a:xfrm>
          <a:prstGeom prst="rect">
            <a:avLst/>
          </a:prstGeom>
        </p:spPr>
        <p:txBody>
          <a:bodyPr vert="horz" lIns="91440" tIns="45720" rIns="91440" bIns="45720" rtlCol="0" anchor="t" anchorCtr="0">
            <a:normAutofit/>
          </a:bodyPr>
          <a:lstStyle>
            <a:lvl1pPr>
              <a:defRPr sz="4400">
                <a:solidFill>
                  <a:schemeClr val="bg1"/>
                </a:solidFill>
              </a:defRPr>
            </a:lvl1pPr>
          </a:lstStyle>
          <a:p>
            <a:r>
              <a:rPr lang="en-US" dirty="0"/>
              <a:t>CLICK</a:t>
            </a:r>
            <a:br>
              <a:rPr lang="en-US" dirty="0"/>
            </a:br>
            <a:r>
              <a:rPr lang="en-US" dirty="0"/>
              <a:t>TO INSERT </a:t>
            </a:r>
            <a:br>
              <a:rPr lang="en-US" dirty="0"/>
            </a:br>
            <a:r>
              <a:rPr lang="en-US" dirty="0"/>
              <a:t>TITLE</a:t>
            </a:r>
          </a:p>
        </p:txBody>
      </p:sp>
      <p:pic>
        <p:nvPicPr>
          <p:cNvPr id="18" name="Picture 17">
            <a:extLst>
              <a:ext uri="{FF2B5EF4-FFF2-40B4-BE49-F238E27FC236}">
                <a16:creationId xmlns:a16="http://schemas.microsoft.com/office/drawing/2014/main" id="{8D306406-D24F-6048-A7D9-83F2E1B68ABE}"/>
              </a:ext>
            </a:extLst>
          </p:cNvPr>
          <p:cNvPicPr>
            <a:picLocks noChangeAspect="1"/>
          </p:cNvPicPr>
          <p:nvPr userDrawn="1"/>
        </p:nvPicPr>
        <p:blipFill>
          <a:blip r:embed="rId3"/>
          <a:stretch>
            <a:fillRect/>
          </a:stretch>
        </p:blipFill>
        <p:spPr>
          <a:xfrm>
            <a:off x="5892800" y="5764556"/>
            <a:ext cx="5461000" cy="406400"/>
          </a:xfrm>
          <a:prstGeom prst="rect">
            <a:avLst/>
          </a:prstGeom>
        </p:spPr>
      </p:pic>
      <p:sp>
        <p:nvSpPr>
          <p:cNvPr id="22" name="Text Placeholder 21">
            <a:extLst>
              <a:ext uri="{FF2B5EF4-FFF2-40B4-BE49-F238E27FC236}">
                <a16:creationId xmlns:a16="http://schemas.microsoft.com/office/drawing/2014/main" id="{3F88502A-52AB-584D-843E-AB642243F6E9}"/>
              </a:ext>
            </a:extLst>
          </p:cNvPr>
          <p:cNvSpPr>
            <a:spLocks noGrp="1"/>
          </p:cNvSpPr>
          <p:nvPr>
            <p:ph type="body" sz="quarter" idx="10" hasCustomPrompt="1"/>
          </p:nvPr>
        </p:nvSpPr>
        <p:spPr>
          <a:xfrm>
            <a:off x="419100" y="3784889"/>
            <a:ext cx="6312626" cy="425245"/>
          </a:xfrm>
        </p:spPr>
        <p:txBody>
          <a:bodyPr anchor="ctr">
            <a:normAutofit/>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insert subtitle</a:t>
            </a:r>
          </a:p>
        </p:txBody>
      </p:sp>
      <p:sp>
        <p:nvSpPr>
          <p:cNvPr id="24" name="Text Placeholder 23">
            <a:extLst>
              <a:ext uri="{FF2B5EF4-FFF2-40B4-BE49-F238E27FC236}">
                <a16:creationId xmlns:a16="http://schemas.microsoft.com/office/drawing/2014/main" id="{37F4C9F1-78A1-394F-8782-F943775C58BD}"/>
              </a:ext>
            </a:extLst>
          </p:cNvPr>
          <p:cNvSpPr>
            <a:spLocks noGrp="1"/>
          </p:cNvSpPr>
          <p:nvPr>
            <p:ph type="body" sz="quarter" idx="11" hasCustomPrompt="1"/>
          </p:nvPr>
        </p:nvSpPr>
        <p:spPr>
          <a:xfrm>
            <a:off x="419100" y="6167692"/>
            <a:ext cx="4110713" cy="224181"/>
          </a:xfrm>
        </p:spPr>
        <p:txBody>
          <a:bodyPr anchor="ctr">
            <a:normAutofit/>
          </a:bodyPr>
          <a:lstStyle>
            <a:lvl1pPr marL="0" indent="0">
              <a:buNone/>
              <a:defRPr sz="1200" b="1" i="0" spc="300" baseline="0">
                <a:solidFill>
                  <a:schemeClr val="bg1"/>
                </a:solidFill>
                <a:latin typeface="Arial" panose="020B0604020202020204" pitchFamily="34" charset="0"/>
                <a:cs typeface="Arial" panose="020B0604020202020204" pitchFamily="34" charset="0"/>
              </a:defRPr>
            </a:lvl1pPr>
          </a:lstStyle>
          <a:p>
            <a:pPr lvl="0"/>
            <a:r>
              <a:rPr lang="en-US" sz="1200" dirty="0"/>
              <a:t>MONTH 2024</a:t>
            </a:r>
            <a:endParaRPr lang="en-US" dirty="0"/>
          </a:p>
        </p:txBody>
      </p:sp>
      <p:pic>
        <p:nvPicPr>
          <p:cNvPr id="4" name="Picture 3">
            <a:extLst>
              <a:ext uri="{FF2B5EF4-FFF2-40B4-BE49-F238E27FC236}">
                <a16:creationId xmlns:a16="http://schemas.microsoft.com/office/drawing/2014/main" id="{546CD85A-25B6-EFCD-F553-E28A96725824}"/>
              </a:ext>
            </a:extLst>
          </p:cNvPr>
          <p:cNvPicPr>
            <a:picLocks noChangeAspect="1"/>
          </p:cNvPicPr>
          <p:nvPr userDrawn="1"/>
        </p:nvPicPr>
        <p:blipFill>
          <a:blip r:embed="rId4"/>
          <a:stretch>
            <a:fillRect/>
          </a:stretch>
        </p:blipFill>
        <p:spPr>
          <a:xfrm>
            <a:off x="7099300" y="6114682"/>
            <a:ext cx="4673600" cy="330200"/>
          </a:xfrm>
          <a:prstGeom prst="rect">
            <a:avLst/>
          </a:prstGeom>
        </p:spPr>
      </p:pic>
    </p:spTree>
    <p:extLst>
      <p:ext uri="{BB962C8B-B14F-4D97-AF65-F5344CB8AC3E}">
        <p14:creationId xmlns:p14="http://schemas.microsoft.com/office/powerpoint/2010/main" val="125824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29CD-8445-3545-8D71-851A48730D1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4C5A2D-D3EA-4A44-964B-CCCDE1FA71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8A58542-7A04-544E-924F-24644C44E434}"/>
              </a:ext>
            </a:extLst>
          </p:cNvPr>
          <p:cNvSpPr>
            <a:spLocks noGrp="1"/>
          </p:cNvSpPr>
          <p:nvPr>
            <p:ph type="ftr" sz="quarter" idx="3"/>
          </p:nvPr>
        </p:nvSpPr>
        <p:spPr>
          <a:xfrm>
            <a:off x="82296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a:t>
            </a:r>
            <a:r>
              <a:rPr lang="en-US" dirty="0" err="1"/>
              <a:t>LMPartnership.org</a:t>
            </a:r>
            <a:r>
              <a:rPr lang="en-US" dirty="0"/>
              <a:t>   |   </a:t>
            </a:r>
            <a:r>
              <a:rPr lang="en-US" dirty="0" err="1"/>
              <a:t>ahcunions.org</a:t>
            </a:r>
            <a:endParaRPr lang="en-US" dirty="0"/>
          </a:p>
        </p:txBody>
      </p:sp>
      <p:sp>
        <p:nvSpPr>
          <p:cNvPr id="8" name="Slide Number Placeholder 5">
            <a:extLst>
              <a:ext uri="{FF2B5EF4-FFF2-40B4-BE49-F238E27FC236}">
                <a16:creationId xmlns:a16="http://schemas.microsoft.com/office/drawing/2014/main" id="{93DAEBEF-E39D-4A40-91DF-0CEA380AE2C1}"/>
              </a:ext>
            </a:extLst>
          </p:cNvPr>
          <p:cNvSpPr>
            <a:spLocks noGrp="1"/>
          </p:cNvSpPr>
          <p:nvPr>
            <p:ph type="sldNum" sz="quarter" idx="4"/>
          </p:nvPr>
        </p:nvSpPr>
        <p:spPr>
          <a:xfrm>
            <a:off x="457200" y="6356350"/>
            <a:ext cx="381000" cy="365125"/>
          </a:xfrm>
          <a:prstGeom prst="rect">
            <a:avLst/>
          </a:prstGeom>
        </p:spPr>
        <p:txBody>
          <a:bodyPr vert="horz" lIns="91440" tIns="45720" rIns="91440" bIns="45720" rtlCol="0" anchor="ctr"/>
          <a:lstStyle>
            <a:lvl1pPr algn="l">
              <a:defRPr sz="1200" b="1" i="0">
                <a:solidFill>
                  <a:srgbClr val="4FB558"/>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Tree>
    <p:extLst>
      <p:ext uri="{BB962C8B-B14F-4D97-AF65-F5344CB8AC3E}">
        <p14:creationId xmlns:p14="http://schemas.microsoft.com/office/powerpoint/2010/main" val="252969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gi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2A1562-EF2D-7D41-FDF2-062BEFE8C80D}"/>
              </a:ext>
            </a:extLst>
          </p:cNvPr>
          <p:cNvSpPr/>
          <p:nvPr userDrawn="1"/>
        </p:nvSpPr>
        <p:spPr>
          <a:xfrm>
            <a:off x="0" y="1"/>
            <a:ext cx="12192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EB8F3E2-662F-0A0F-A279-B3EC836DB6E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07EDB6A1-1E99-2FE1-2DE4-BCD6A6F6AFB1}"/>
              </a:ext>
            </a:extLst>
          </p:cNvPr>
          <p:cNvPicPr>
            <a:picLocks noChangeAspect="1"/>
          </p:cNvPicPr>
          <p:nvPr userDrawn="1"/>
        </p:nvPicPr>
        <p:blipFill>
          <a:blip r:embed="rId3"/>
          <a:stretch>
            <a:fillRect/>
          </a:stretch>
        </p:blipFill>
        <p:spPr>
          <a:xfrm>
            <a:off x="0" y="0"/>
            <a:ext cx="12191999" cy="6857999"/>
          </a:xfrm>
          <a:prstGeom prst="rect">
            <a:avLst/>
          </a:prstGeom>
        </p:spPr>
      </p:pic>
      <p:sp>
        <p:nvSpPr>
          <p:cNvPr id="2" name="Title 1">
            <a:extLst>
              <a:ext uri="{FF2B5EF4-FFF2-40B4-BE49-F238E27FC236}">
                <a16:creationId xmlns:a16="http://schemas.microsoft.com/office/drawing/2014/main" id="{5A2B29CD-8445-3545-8D71-851A48730D12}"/>
              </a:ext>
            </a:extLst>
          </p:cNvPr>
          <p:cNvSpPr>
            <a:spLocks noGrp="1"/>
          </p:cNvSpPr>
          <p:nvPr>
            <p:ph type="title" hasCustomPrompt="1"/>
          </p:nvPr>
        </p:nvSpPr>
        <p:spPr>
          <a:xfrm>
            <a:off x="457200" y="119108"/>
            <a:ext cx="8103326" cy="905690"/>
          </a:xfrm>
        </p:spPr>
        <p:txBody>
          <a:bodyPr bIns="0" anchor="b" anchorCtr="0">
            <a:noAutofit/>
          </a:bodyPr>
          <a:lstStyle>
            <a:lvl1pPr>
              <a:defRPr sz="3200">
                <a:solidFill>
                  <a:srgbClr val="4BA950"/>
                </a:solidFill>
              </a:defRPr>
            </a:lvl1pPr>
          </a:lstStyle>
          <a:p>
            <a:r>
              <a:rPr lang="en-US" dirty="0"/>
              <a:t>REGION</a:t>
            </a:r>
          </a:p>
        </p:txBody>
      </p:sp>
      <p:sp>
        <p:nvSpPr>
          <p:cNvPr id="7" name="Footer Placeholder 4">
            <a:extLst>
              <a:ext uri="{FF2B5EF4-FFF2-40B4-BE49-F238E27FC236}">
                <a16:creationId xmlns:a16="http://schemas.microsoft.com/office/drawing/2014/main" id="{28A58542-7A04-544E-924F-24644C44E434}"/>
              </a:ext>
            </a:extLst>
          </p:cNvPr>
          <p:cNvSpPr>
            <a:spLocks noGrp="1"/>
          </p:cNvSpPr>
          <p:nvPr>
            <p:ph type="ftr" sz="quarter" idx="3"/>
          </p:nvPr>
        </p:nvSpPr>
        <p:spPr>
          <a:xfrm>
            <a:off x="82296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a:t>
            </a:r>
            <a:r>
              <a:rPr lang="en-US" dirty="0" err="1"/>
              <a:t>LMPartnership.org</a:t>
            </a:r>
            <a:r>
              <a:rPr lang="en-US" dirty="0"/>
              <a:t>   |   </a:t>
            </a:r>
            <a:r>
              <a:rPr lang="en-US" dirty="0" err="1"/>
              <a:t>ahcunions.org</a:t>
            </a:r>
            <a:endParaRPr lang="en-US" dirty="0"/>
          </a:p>
        </p:txBody>
      </p:sp>
      <p:sp>
        <p:nvSpPr>
          <p:cNvPr id="8" name="Slide Number Placeholder 5">
            <a:extLst>
              <a:ext uri="{FF2B5EF4-FFF2-40B4-BE49-F238E27FC236}">
                <a16:creationId xmlns:a16="http://schemas.microsoft.com/office/drawing/2014/main" id="{93DAEBEF-E39D-4A40-91DF-0CEA380AE2C1}"/>
              </a:ext>
            </a:extLst>
          </p:cNvPr>
          <p:cNvSpPr>
            <a:spLocks noGrp="1"/>
          </p:cNvSpPr>
          <p:nvPr>
            <p:ph type="sldNum" sz="quarter" idx="4"/>
          </p:nvPr>
        </p:nvSpPr>
        <p:spPr>
          <a:xfrm>
            <a:off x="457200" y="6356350"/>
            <a:ext cx="381000" cy="365125"/>
          </a:xfrm>
          <a:prstGeom prst="rect">
            <a:avLst/>
          </a:prstGeom>
        </p:spPr>
        <p:txBody>
          <a:bodyPr vert="horz" lIns="91440" tIns="45720" rIns="91440" bIns="45720" rtlCol="0" anchor="ctr"/>
          <a:lstStyle>
            <a:lvl1pPr algn="l">
              <a:defRPr sz="1200" b="1" i="0">
                <a:solidFill>
                  <a:srgbClr val="4FB558"/>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pic>
        <p:nvPicPr>
          <p:cNvPr id="13" name="Picture 12">
            <a:extLst>
              <a:ext uri="{FF2B5EF4-FFF2-40B4-BE49-F238E27FC236}">
                <a16:creationId xmlns:a16="http://schemas.microsoft.com/office/drawing/2014/main" id="{E8A93735-7B6C-A821-DEFD-1C54CDFBF4FF}"/>
              </a:ext>
            </a:extLst>
          </p:cNvPr>
          <p:cNvPicPr>
            <a:picLocks noChangeAspect="1"/>
          </p:cNvPicPr>
          <p:nvPr userDrawn="1"/>
        </p:nvPicPr>
        <p:blipFill>
          <a:blip r:embed="rId4"/>
          <a:srcRect/>
          <a:stretch/>
        </p:blipFill>
        <p:spPr>
          <a:xfrm>
            <a:off x="8453120" y="6404259"/>
            <a:ext cx="3281680" cy="231857"/>
          </a:xfrm>
          <a:prstGeom prst="rect">
            <a:avLst/>
          </a:prstGeom>
        </p:spPr>
      </p:pic>
    </p:spTree>
    <p:extLst>
      <p:ext uri="{BB962C8B-B14F-4D97-AF65-F5344CB8AC3E}">
        <p14:creationId xmlns:p14="http://schemas.microsoft.com/office/powerpoint/2010/main" val="337317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8F94C6-C08D-3A88-AB81-30993AB21624}"/>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AE884AD-4AC5-9D36-F57C-6DACA8C53D3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B1288C-24B1-CA4C-A4DF-F40EABF96E1C}"/>
              </a:ext>
            </a:extLst>
          </p:cNvPr>
          <p:cNvSpPr>
            <a:spLocks noGrp="1"/>
          </p:cNvSpPr>
          <p:nvPr>
            <p:ph type="title"/>
          </p:nvPr>
        </p:nvSpPr>
        <p:spPr>
          <a:xfrm>
            <a:off x="343703" y="1709738"/>
            <a:ext cx="5821966" cy="2852737"/>
          </a:xfr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4321E07F-8926-984D-BE12-032F57957C9A}"/>
              </a:ext>
            </a:extLst>
          </p:cNvPr>
          <p:cNvSpPr>
            <a:spLocks noGrp="1"/>
          </p:cNvSpPr>
          <p:nvPr>
            <p:ph type="body" idx="1"/>
          </p:nvPr>
        </p:nvSpPr>
        <p:spPr>
          <a:xfrm>
            <a:off x="343703"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F64F4775-CD60-4E4C-A8BB-48C64021B87E}"/>
              </a:ext>
            </a:extLst>
          </p:cNvPr>
          <p:cNvSpPr>
            <a:spLocks noGrp="1"/>
          </p:cNvSpPr>
          <p:nvPr>
            <p:ph type="ftr" sz="quarter" idx="3"/>
          </p:nvPr>
        </p:nvSpPr>
        <p:spPr>
          <a:xfrm>
            <a:off x="82296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a:t>
            </a:r>
            <a:r>
              <a:rPr lang="en-US" dirty="0" err="1"/>
              <a:t>LMPartnership.org</a:t>
            </a:r>
            <a:r>
              <a:rPr lang="en-US" dirty="0"/>
              <a:t>   |   </a:t>
            </a:r>
            <a:r>
              <a:rPr lang="en-US" dirty="0" err="1"/>
              <a:t>ahcunions.org</a:t>
            </a:r>
            <a:endParaRPr lang="en-US" dirty="0"/>
          </a:p>
        </p:txBody>
      </p:sp>
      <p:sp>
        <p:nvSpPr>
          <p:cNvPr id="8" name="Slide Number Placeholder 5">
            <a:extLst>
              <a:ext uri="{FF2B5EF4-FFF2-40B4-BE49-F238E27FC236}">
                <a16:creationId xmlns:a16="http://schemas.microsoft.com/office/drawing/2014/main" id="{C8624430-60A8-CD4E-8E57-4C65F25176CD}"/>
              </a:ext>
            </a:extLst>
          </p:cNvPr>
          <p:cNvSpPr>
            <a:spLocks noGrp="1"/>
          </p:cNvSpPr>
          <p:nvPr>
            <p:ph type="sldNum" sz="quarter" idx="4"/>
          </p:nvPr>
        </p:nvSpPr>
        <p:spPr>
          <a:xfrm>
            <a:off x="457200" y="6356350"/>
            <a:ext cx="381000" cy="365125"/>
          </a:xfrm>
          <a:prstGeom prst="rect">
            <a:avLst/>
          </a:prstGeom>
        </p:spPr>
        <p:txBody>
          <a:bodyPr vert="horz" lIns="91440" tIns="45720" rIns="91440" bIns="45720" rtlCol="0" anchor="ctr"/>
          <a:lstStyle>
            <a:lvl1pPr algn="l">
              <a:defRPr sz="1200" b="1" i="0">
                <a:solidFill>
                  <a:srgbClr val="4FB558"/>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pic>
        <p:nvPicPr>
          <p:cNvPr id="9" name="Picture 8">
            <a:extLst>
              <a:ext uri="{FF2B5EF4-FFF2-40B4-BE49-F238E27FC236}">
                <a16:creationId xmlns:a16="http://schemas.microsoft.com/office/drawing/2014/main" id="{6FE2E6B4-662C-C634-43A0-FFD75E30638A}"/>
              </a:ext>
            </a:extLst>
          </p:cNvPr>
          <p:cNvPicPr>
            <a:picLocks noChangeAspect="1"/>
          </p:cNvPicPr>
          <p:nvPr userDrawn="1"/>
        </p:nvPicPr>
        <p:blipFill>
          <a:blip r:embed="rId3"/>
          <a:srcRect/>
          <a:stretch/>
        </p:blipFill>
        <p:spPr>
          <a:xfrm>
            <a:off x="8453120" y="6404259"/>
            <a:ext cx="3281680" cy="231857"/>
          </a:xfrm>
          <a:prstGeom prst="rect">
            <a:avLst/>
          </a:prstGeom>
        </p:spPr>
      </p:pic>
    </p:spTree>
    <p:extLst>
      <p:ext uri="{BB962C8B-B14F-4D97-AF65-F5344CB8AC3E}">
        <p14:creationId xmlns:p14="http://schemas.microsoft.com/office/powerpoint/2010/main" val="38956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8F94C6-C08D-3A88-AB81-30993AB21624}"/>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AE884AD-4AC5-9D36-F57C-6DACA8C53D3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B1288C-24B1-CA4C-A4DF-F40EABF96E1C}"/>
              </a:ext>
            </a:extLst>
          </p:cNvPr>
          <p:cNvSpPr>
            <a:spLocks noGrp="1"/>
          </p:cNvSpPr>
          <p:nvPr>
            <p:ph type="title" hasCustomPrompt="1"/>
          </p:nvPr>
        </p:nvSpPr>
        <p:spPr>
          <a:xfrm>
            <a:off x="343702" y="3621539"/>
            <a:ext cx="6551367" cy="711564"/>
          </a:xfrm>
        </p:spPr>
        <p:txBody>
          <a:bodyPr anchor="b">
            <a:normAutofit/>
          </a:bodyPr>
          <a:lstStyle>
            <a:lvl1pPr>
              <a:defRPr sz="3600"/>
            </a:lvl1pPr>
          </a:lstStyle>
          <a:p>
            <a:r>
              <a:rPr lang="en-US" dirty="0"/>
              <a:t>REGION NAME</a:t>
            </a:r>
          </a:p>
        </p:txBody>
      </p:sp>
      <p:sp>
        <p:nvSpPr>
          <p:cNvPr id="3" name="Text Placeholder 2">
            <a:extLst>
              <a:ext uri="{FF2B5EF4-FFF2-40B4-BE49-F238E27FC236}">
                <a16:creationId xmlns:a16="http://schemas.microsoft.com/office/drawing/2014/main" id="{4321E07F-8926-984D-BE12-032F57957C9A}"/>
              </a:ext>
            </a:extLst>
          </p:cNvPr>
          <p:cNvSpPr>
            <a:spLocks noGrp="1"/>
          </p:cNvSpPr>
          <p:nvPr>
            <p:ph type="body" idx="1" hasCustomPrompt="1"/>
          </p:nvPr>
        </p:nvSpPr>
        <p:spPr>
          <a:xfrm>
            <a:off x="365760" y="3236461"/>
            <a:ext cx="6551366" cy="454090"/>
          </a:xfrm>
        </p:spPr>
        <p:txBody>
          <a:bodyPr>
            <a:normAutofit/>
          </a:bodyPr>
          <a:lstStyle>
            <a:lvl1pPr marL="0" indent="0">
              <a:buNone/>
              <a:defRPr sz="1800" b="1" spc="1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REGION:</a:t>
            </a:r>
          </a:p>
        </p:txBody>
      </p:sp>
      <p:sp>
        <p:nvSpPr>
          <p:cNvPr id="7" name="Footer Placeholder 4">
            <a:extLst>
              <a:ext uri="{FF2B5EF4-FFF2-40B4-BE49-F238E27FC236}">
                <a16:creationId xmlns:a16="http://schemas.microsoft.com/office/drawing/2014/main" id="{F64F4775-CD60-4E4C-A8BB-48C64021B87E}"/>
              </a:ext>
            </a:extLst>
          </p:cNvPr>
          <p:cNvSpPr>
            <a:spLocks noGrp="1"/>
          </p:cNvSpPr>
          <p:nvPr>
            <p:ph type="ftr" sz="quarter" idx="3"/>
          </p:nvPr>
        </p:nvSpPr>
        <p:spPr>
          <a:xfrm>
            <a:off x="82296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a:t>
            </a:r>
            <a:r>
              <a:rPr lang="en-US" dirty="0" err="1"/>
              <a:t>LMPartnership.org</a:t>
            </a:r>
            <a:r>
              <a:rPr lang="en-US" dirty="0"/>
              <a:t>   |   </a:t>
            </a:r>
            <a:r>
              <a:rPr lang="en-US" dirty="0" err="1"/>
              <a:t>ahcunions.org</a:t>
            </a:r>
            <a:endParaRPr lang="en-US" dirty="0"/>
          </a:p>
        </p:txBody>
      </p:sp>
      <p:sp>
        <p:nvSpPr>
          <p:cNvPr id="8" name="Slide Number Placeholder 5">
            <a:extLst>
              <a:ext uri="{FF2B5EF4-FFF2-40B4-BE49-F238E27FC236}">
                <a16:creationId xmlns:a16="http://schemas.microsoft.com/office/drawing/2014/main" id="{C8624430-60A8-CD4E-8E57-4C65F25176CD}"/>
              </a:ext>
            </a:extLst>
          </p:cNvPr>
          <p:cNvSpPr>
            <a:spLocks noGrp="1"/>
          </p:cNvSpPr>
          <p:nvPr>
            <p:ph type="sldNum" sz="quarter" idx="4"/>
          </p:nvPr>
        </p:nvSpPr>
        <p:spPr>
          <a:xfrm>
            <a:off x="457200" y="6356350"/>
            <a:ext cx="381000" cy="365125"/>
          </a:xfrm>
          <a:prstGeom prst="rect">
            <a:avLst/>
          </a:prstGeom>
        </p:spPr>
        <p:txBody>
          <a:bodyPr vert="horz" lIns="91440" tIns="45720" rIns="91440" bIns="45720" rtlCol="0" anchor="ctr"/>
          <a:lstStyle>
            <a:lvl1pPr algn="l">
              <a:defRPr sz="1200" b="1" i="0">
                <a:solidFill>
                  <a:srgbClr val="4FB558"/>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pic>
        <p:nvPicPr>
          <p:cNvPr id="5" name="Picture 4">
            <a:extLst>
              <a:ext uri="{FF2B5EF4-FFF2-40B4-BE49-F238E27FC236}">
                <a16:creationId xmlns:a16="http://schemas.microsoft.com/office/drawing/2014/main" id="{C3536383-09A0-911B-C922-5AEB89A01BEC}"/>
              </a:ext>
            </a:extLst>
          </p:cNvPr>
          <p:cNvPicPr>
            <a:picLocks noChangeAspect="1"/>
          </p:cNvPicPr>
          <p:nvPr userDrawn="1"/>
        </p:nvPicPr>
        <p:blipFill>
          <a:blip r:embed="rId3"/>
          <a:srcRect/>
          <a:stretch/>
        </p:blipFill>
        <p:spPr>
          <a:xfrm>
            <a:off x="8453120" y="6404259"/>
            <a:ext cx="3281680" cy="231857"/>
          </a:xfrm>
          <a:prstGeom prst="rect">
            <a:avLst/>
          </a:prstGeom>
        </p:spPr>
      </p:pic>
      <p:pic>
        <p:nvPicPr>
          <p:cNvPr id="10" name="Picture 9">
            <a:extLst>
              <a:ext uri="{FF2B5EF4-FFF2-40B4-BE49-F238E27FC236}">
                <a16:creationId xmlns:a16="http://schemas.microsoft.com/office/drawing/2014/main" id="{862FB16C-A998-21A5-53DE-7C5EB3568501}"/>
              </a:ext>
            </a:extLst>
          </p:cNvPr>
          <p:cNvPicPr>
            <a:picLocks noChangeAspect="1"/>
          </p:cNvPicPr>
          <p:nvPr userDrawn="1"/>
        </p:nvPicPr>
        <p:blipFill>
          <a:blip r:embed="rId4"/>
          <a:srcRect/>
          <a:stretch/>
        </p:blipFill>
        <p:spPr>
          <a:xfrm>
            <a:off x="9652000" y="3370263"/>
            <a:ext cx="2082800" cy="901700"/>
          </a:xfrm>
          <a:prstGeom prst="rect">
            <a:avLst/>
          </a:prstGeom>
        </p:spPr>
      </p:pic>
    </p:spTree>
    <p:extLst>
      <p:ext uri="{BB962C8B-B14F-4D97-AF65-F5344CB8AC3E}">
        <p14:creationId xmlns:p14="http://schemas.microsoft.com/office/powerpoint/2010/main" val="142744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2C27-E532-DC41-B793-1E268CE88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CD392-3D0F-8B4B-8BCB-8230CDA08FF0}"/>
              </a:ext>
            </a:extLst>
          </p:cNvPr>
          <p:cNvSpPr>
            <a:spLocks noGrp="1"/>
          </p:cNvSpPr>
          <p:nvPr>
            <p:ph sz="half" idx="1"/>
          </p:nvPr>
        </p:nvSpPr>
        <p:spPr>
          <a:xfrm>
            <a:off x="457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D3E9AD-9BF8-6C4B-A6B1-65A37F541FA4}"/>
              </a:ext>
            </a:extLst>
          </p:cNvPr>
          <p:cNvSpPr>
            <a:spLocks noGrp="1"/>
          </p:cNvSpPr>
          <p:nvPr>
            <p:ph sz="half" idx="2"/>
          </p:nvPr>
        </p:nvSpPr>
        <p:spPr>
          <a:xfrm>
            <a:off x="6553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83A6BEB-FCBC-7B43-A8A1-3B2B6F327CB2}"/>
              </a:ext>
            </a:extLst>
          </p:cNvPr>
          <p:cNvSpPr>
            <a:spLocks noGrp="1"/>
          </p:cNvSpPr>
          <p:nvPr>
            <p:ph type="ftr" sz="quarter" idx="3"/>
          </p:nvPr>
        </p:nvSpPr>
        <p:spPr>
          <a:xfrm>
            <a:off x="82296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a:t>
            </a:r>
            <a:r>
              <a:rPr lang="en-US" dirty="0" err="1"/>
              <a:t>LMPartnership.org</a:t>
            </a:r>
            <a:r>
              <a:rPr lang="en-US" dirty="0"/>
              <a:t>   |   </a:t>
            </a:r>
            <a:r>
              <a:rPr lang="en-US" dirty="0" err="1"/>
              <a:t>ahcunions.org</a:t>
            </a:r>
            <a:endParaRPr lang="en-US" dirty="0"/>
          </a:p>
        </p:txBody>
      </p:sp>
      <p:sp>
        <p:nvSpPr>
          <p:cNvPr id="9" name="Slide Number Placeholder 5">
            <a:extLst>
              <a:ext uri="{FF2B5EF4-FFF2-40B4-BE49-F238E27FC236}">
                <a16:creationId xmlns:a16="http://schemas.microsoft.com/office/drawing/2014/main" id="{61F0182D-E2F5-8945-9E07-52FEDD80EF80}"/>
              </a:ext>
            </a:extLst>
          </p:cNvPr>
          <p:cNvSpPr>
            <a:spLocks noGrp="1"/>
          </p:cNvSpPr>
          <p:nvPr>
            <p:ph type="sldNum" sz="quarter" idx="4"/>
          </p:nvPr>
        </p:nvSpPr>
        <p:spPr>
          <a:xfrm>
            <a:off x="457200" y="6356350"/>
            <a:ext cx="381000" cy="365125"/>
          </a:xfrm>
          <a:prstGeom prst="rect">
            <a:avLst/>
          </a:prstGeom>
        </p:spPr>
        <p:txBody>
          <a:bodyPr vert="horz" lIns="91440" tIns="45720" rIns="91440" bIns="45720" rtlCol="0" anchor="ctr"/>
          <a:lstStyle>
            <a:lvl1pPr algn="l">
              <a:defRPr sz="1200" b="1" i="0">
                <a:solidFill>
                  <a:srgbClr val="4FB558"/>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Tree>
    <p:extLst>
      <p:ext uri="{BB962C8B-B14F-4D97-AF65-F5344CB8AC3E}">
        <p14:creationId xmlns:p14="http://schemas.microsoft.com/office/powerpoint/2010/main" val="200383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3F4C-ABCE-9C49-8DE5-98B8BDE32E0C}"/>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F1902215-2EED-A045-B16D-D3EF87213CE3}"/>
              </a:ext>
            </a:extLst>
          </p:cNvPr>
          <p:cNvSpPr>
            <a:spLocks noGrp="1"/>
          </p:cNvSpPr>
          <p:nvPr>
            <p:ph type="ftr" sz="quarter" idx="3"/>
          </p:nvPr>
        </p:nvSpPr>
        <p:spPr>
          <a:xfrm>
            <a:off x="82296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a:t>
            </a:r>
            <a:r>
              <a:rPr lang="en-US" dirty="0" err="1"/>
              <a:t>LMPartnership.org</a:t>
            </a:r>
            <a:r>
              <a:rPr lang="en-US" dirty="0"/>
              <a:t>   |   </a:t>
            </a:r>
            <a:r>
              <a:rPr lang="en-US" dirty="0" err="1"/>
              <a:t>ahcunions.org</a:t>
            </a:r>
            <a:endParaRPr lang="en-US" dirty="0"/>
          </a:p>
        </p:txBody>
      </p:sp>
      <p:sp>
        <p:nvSpPr>
          <p:cNvPr id="7" name="Slide Number Placeholder 5">
            <a:extLst>
              <a:ext uri="{FF2B5EF4-FFF2-40B4-BE49-F238E27FC236}">
                <a16:creationId xmlns:a16="http://schemas.microsoft.com/office/drawing/2014/main" id="{C24F1748-D400-C54B-A21D-AE07155902BF}"/>
              </a:ext>
            </a:extLst>
          </p:cNvPr>
          <p:cNvSpPr>
            <a:spLocks noGrp="1"/>
          </p:cNvSpPr>
          <p:nvPr>
            <p:ph type="sldNum" sz="quarter" idx="4"/>
          </p:nvPr>
        </p:nvSpPr>
        <p:spPr>
          <a:xfrm>
            <a:off x="457200" y="6356350"/>
            <a:ext cx="381000" cy="365125"/>
          </a:xfrm>
          <a:prstGeom prst="rect">
            <a:avLst/>
          </a:prstGeom>
        </p:spPr>
        <p:txBody>
          <a:bodyPr vert="horz" lIns="91440" tIns="45720" rIns="91440" bIns="45720" rtlCol="0" anchor="ctr"/>
          <a:lstStyle>
            <a:lvl1pPr algn="l">
              <a:defRPr sz="1200" b="1" i="0">
                <a:solidFill>
                  <a:srgbClr val="4FB558"/>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Tree>
    <p:extLst>
      <p:ext uri="{BB962C8B-B14F-4D97-AF65-F5344CB8AC3E}">
        <p14:creationId xmlns:p14="http://schemas.microsoft.com/office/powerpoint/2010/main" val="128194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B008A45-B6FA-4E43-99C0-C144FDD47858}"/>
              </a:ext>
            </a:extLst>
          </p:cNvPr>
          <p:cNvSpPr>
            <a:spLocks noGrp="1"/>
          </p:cNvSpPr>
          <p:nvPr>
            <p:ph type="ftr" sz="quarter" idx="3"/>
          </p:nvPr>
        </p:nvSpPr>
        <p:spPr>
          <a:xfrm>
            <a:off x="82296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a:t>
            </a:r>
            <a:r>
              <a:rPr lang="en-US" dirty="0" err="1"/>
              <a:t>LMPartnership.org</a:t>
            </a:r>
            <a:r>
              <a:rPr lang="en-US" dirty="0"/>
              <a:t>   |   </a:t>
            </a:r>
            <a:r>
              <a:rPr lang="en-US" dirty="0" err="1"/>
              <a:t>ahcunions.org</a:t>
            </a:r>
            <a:endParaRPr lang="en-US" dirty="0"/>
          </a:p>
        </p:txBody>
      </p:sp>
      <p:sp>
        <p:nvSpPr>
          <p:cNvPr id="6" name="Slide Number Placeholder 5">
            <a:extLst>
              <a:ext uri="{FF2B5EF4-FFF2-40B4-BE49-F238E27FC236}">
                <a16:creationId xmlns:a16="http://schemas.microsoft.com/office/drawing/2014/main" id="{BAAFDF06-0548-384E-82A5-1FBEF3B18197}"/>
              </a:ext>
            </a:extLst>
          </p:cNvPr>
          <p:cNvSpPr>
            <a:spLocks noGrp="1"/>
          </p:cNvSpPr>
          <p:nvPr>
            <p:ph type="sldNum" sz="quarter" idx="4"/>
          </p:nvPr>
        </p:nvSpPr>
        <p:spPr>
          <a:xfrm>
            <a:off x="457200" y="6356350"/>
            <a:ext cx="381000" cy="365125"/>
          </a:xfrm>
          <a:prstGeom prst="rect">
            <a:avLst/>
          </a:prstGeom>
        </p:spPr>
        <p:txBody>
          <a:bodyPr vert="horz" lIns="91440" tIns="45720" rIns="91440" bIns="45720" rtlCol="0" anchor="ctr"/>
          <a:lstStyle>
            <a:lvl1pPr algn="l">
              <a:defRPr sz="1200" b="1" i="0">
                <a:solidFill>
                  <a:srgbClr val="4FB558"/>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Tree>
    <p:extLst>
      <p:ext uri="{BB962C8B-B14F-4D97-AF65-F5344CB8AC3E}">
        <p14:creationId xmlns:p14="http://schemas.microsoft.com/office/powerpoint/2010/main" val="402525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58D978-07DC-F64D-BE79-410F71C16D11}"/>
              </a:ext>
            </a:extLst>
          </p:cNvPr>
          <p:cNvSpPr/>
          <p:nvPr userDrawn="1"/>
        </p:nvSpPr>
        <p:spPr>
          <a:xfrm>
            <a:off x="0" y="0"/>
            <a:ext cx="12192000" cy="914400"/>
          </a:xfrm>
          <a:prstGeom prst="rect">
            <a:avLst/>
          </a:prstGeom>
          <a:gradFill>
            <a:gsLst>
              <a:gs pos="0">
                <a:srgbClr val="113E85"/>
              </a:gs>
              <a:gs pos="100000">
                <a:srgbClr val="4BA95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F9B9994-AC5A-F846-B236-BDCDEB1C17A6}"/>
              </a:ext>
            </a:extLst>
          </p:cNvPr>
          <p:cNvSpPr>
            <a:spLocks noGrp="1"/>
          </p:cNvSpPr>
          <p:nvPr>
            <p:ph type="body" idx="1"/>
          </p:nvPr>
        </p:nvSpPr>
        <p:spPr>
          <a:xfrm>
            <a:off x="457200" y="1600200"/>
            <a:ext cx="11277600" cy="45705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05AD4-F4C0-924D-B528-6985A1AE4532}"/>
              </a:ext>
            </a:extLst>
          </p:cNvPr>
          <p:cNvSpPr>
            <a:spLocks noGrp="1"/>
          </p:cNvSpPr>
          <p:nvPr>
            <p:ph type="ftr" sz="quarter" idx="3"/>
          </p:nvPr>
        </p:nvSpPr>
        <p:spPr>
          <a:xfrm>
            <a:off x="822960" y="635508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a:t>
            </a:r>
            <a:r>
              <a:rPr lang="en-US" dirty="0" err="1"/>
              <a:t>LMPartnership.org</a:t>
            </a:r>
            <a:r>
              <a:rPr lang="en-US" dirty="0"/>
              <a:t>   |   </a:t>
            </a:r>
            <a:r>
              <a:rPr lang="en-US" dirty="0" err="1"/>
              <a:t>ahcunions.org</a:t>
            </a:r>
            <a:endParaRPr lang="en-US" dirty="0"/>
          </a:p>
        </p:txBody>
      </p:sp>
      <p:sp>
        <p:nvSpPr>
          <p:cNvPr id="6" name="Slide Number Placeholder 5">
            <a:extLst>
              <a:ext uri="{FF2B5EF4-FFF2-40B4-BE49-F238E27FC236}">
                <a16:creationId xmlns:a16="http://schemas.microsoft.com/office/drawing/2014/main" id="{BA8BECA1-32A3-5848-BA66-22CADB9FCFDD}"/>
              </a:ext>
            </a:extLst>
          </p:cNvPr>
          <p:cNvSpPr>
            <a:spLocks noGrp="1"/>
          </p:cNvSpPr>
          <p:nvPr>
            <p:ph type="sldNum" sz="quarter" idx="4"/>
          </p:nvPr>
        </p:nvSpPr>
        <p:spPr>
          <a:xfrm>
            <a:off x="457200" y="6355080"/>
            <a:ext cx="381000" cy="365125"/>
          </a:xfrm>
          <a:prstGeom prst="rect">
            <a:avLst/>
          </a:prstGeom>
        </p:spPr>
        <p:txBody>
          <a:bodyPr vert="horz" lIns="91440" tIns="45720" rIns="91440" bIns="45720" rtlCol="0" anchor="ctr"/>
          <a:lstStyle>
            <a:lvl1pPr algn="l">
              <a:defRPr sz="1200" b="1" i="0">
                <a:solidFill>
                  <a:srgbClr val="4FB558"/>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pic>
        <p:nvPicPr>
          <p:cNvPr id="10" name="Picture 9">
            <a:extLst>
              <a:ext uri="{FF2B5EF4-FFF2-40B4-BE49-F238E27FC236}">
                <a16:creationId xmlns:a16="http://schemas.microsoft.com/office/drawing/2014/main" id="{200895D4-55E1-604E-A351-2D77BDE08890}"/>
              </a:ext>
            </a:extLst>
          </p:cNvPr>
          <p:cNvPicPr>
            <a:picLocks noChangeAspect="1"/>
          </p:cNvPicPr>
          <p:nvPr userDrawn="1"/>
        </p:nvPicPr>
        <p:blipFill>
          <a:blip r:embed="rId11"/>
          <a:srcRect/>
          <a:stretch/>
        </p:blipFill>
        <p:spPr>
          <a:xfrm>
            <a:off x="8453120" y="6404259"/>
            <a:ext cx="3281680" cy="231857"/>
          </a:xfrm>
          <a:prstGeom prst="rect">
            <a:avLst/>
          </a:prstGeom>
        </p:spPr>
      </p:pic>
      <p:sp>
        <p:nvSpPr>
          <p:cNvPr id="2" name="Title Placeholder 1">
            <a:extLst>
              <a:ext uri="{FF2B5EF4-FFF2-40B4-BE49-F238E27FC236}">
                <a16:creationId xmlns:a16="http://schemas.microsoft.com/office/drawing/2014/main" id="{A67ED11B-D9AF-F542-9DD4-DBA32C5BA9CD}"/>
              </a:ext>
            </a:extLst>
          </p:cNvPr>
          <p:cNvSpPr>
            <a:spLocks noGrp="1"/>
          </p:cNvSpPr>
          <p:nvPr>
            <p:ph type="title"/>
          </p:nvPr>
        </p:nvSpPr>
        <p:spPr>
          <a:xfrm>
            <a:off x="457200" y="1"/>
            <a:ext cx="11277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9558724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6" r:id="rId4"/>
    <p:sldLayoutId id="2147483651" r:id="rId5"/>
    <p:sldLayoutId id="2147483657" r:id="rId6"/>
    <p:sldLayoutId id="2147483652" r:id="rId7"/>
    <p:sldLayoutId id="2147483654" r:id="rId8"/>
    <p:sldLayoutId id="2147483655" r:id="rId9"/>
  </p:sldLayoutIdLst>
  <p:hf hdr="0" dt="0"/>
  <p:txStyles>
    <p:titleStyle>
      <a:lvl1pPr algn="l" defTabSz="914400" rtl="0" eaLnBrk="1" latinLnBrk="0" hangingPunct="1">
        <a:lnSpc>
          <a:spcPct val="90000"/>
        </a:lnSpc>
        <a:spcBef>
          <a:spcPct val="0"/>
        </a:spcBef>
        <a:buNone/>
        <a:defRPr sz="2800" b="1" i="0" kern="1200">
          <a:solidFill>
            <a:schemeClr val="bg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rgbClr val="0D4C8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D4C8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D4C8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D4C8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D4C8F"/>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5B2A-6EFD-9841-B2E6-0C1DEBFCA69F}"/>
              </a:ext>
            </a:extLst>
          </p:cNvPr>
          <p:cNvSpPr>
            <a:spLocks noGrp="1"/>
          </p:cNvSpPr>
          <p:nvPr>
            <p:ph type="title"/>
          </p:nvPr>
        </p:nvSpPr>
        <p:spPr>
          <a:xfrm>
            <a:off x="419100" y="2103120"/>
            <a:ext cx="6312626" cy="1919151"/>
          </a:xfrm>
        </p:spPr>
        <p:txBody>
          <a:bodyPr/>
          <a:lstStyle/>
          <a:p>
            <a:pPr>
              <a:lnSpc>
                <a:spcPct val="80000"/>
              </a:lnSpc>
            </a:pPr>
            <a:r>
              <a:rPr lang="en-US" dirty="0">
                <a:solidFill>
                  <a:srgbClr val="00ABC8"/>
                </a:solidFill>
              </a:rPr>
              <a:t>2023</a:t>
            </a:r>
            <a:r>
              <a:rPr lang="en-US" dirty="0"/>
              <a:t> </a:t>
            </a:r>
            <a:br>
              <a:rPr lang="en-US" dirty="0"/>
            </a:br>
            <a:r>
              <a:rPr lang="en-US" dirty="0"/>
              <a:t>YEAR-END </a:t>
            </a:r>
            <a:br>
              <a:rPr lang="en-US" dirty="0"/>
            </a:br>
            <a:r>
              <a:rPr lang="en-US" dirty="0"/>
              <a:t>REPORT</a:t>
            </a:r>
          </a:p>
        </p:txBody>
      </p:sp>
      <p:sp>
        <p:nvSpPr>
          <p:cNvPr id="3" name="Text Placeholder 2">
            <a:extLst>
              <a:ext uri="{FF2B5EF4-FFF2-40B4-BE49-F238E27FC236}">
                <a16:creationId xmlns:a16="http://schemas.microsoft.com/office/drawing/2014/main" id="{CE9E8911-54C7-534E-B84E-74CA4AB62E32}"/>
              </a:ext>
            </a:extLst>
          </p:cNvPr>
          <p:cNvSpPr>
            <a:spLocks noGrp="1"/>
          </p:cNvSpPr>
          <p:nvPr>
            <p:ph type="body" sz="quarter" idx="10"/>
          </p:nvPr>
        </p:nvSpPr>
        <p:spPr>
          <a:xfrm>
            <a:off x="419100" y="3657600"/>
            <a:ext cx="3657600" cy="1453896"/>
          </a:xfrm>
        </p:spPr>
        <p:txBody>
          <a:bodyPr>
            <a:normAutofit/>
          </a:bodyPr>
          <a:lstStyle/>
          <a:p>
            <a:r>
              <a:rPr lang="en-US" dirty="0"/>
              <a:t>National Affordability and Competitiveness Task Force </a:t>
            </a:r>
          </a:p>
        </p:txBody>
      </p:sp>
      <p:sp>
        <p:nvSpPr>
          <p:cNvPr id="4" name="Text Placeholder 3">
            <a:extLst>
              <a:ext uri="{FF2B5EF4-FFF2-40B4-BE49-F238E27FC236}">
                <a16:creationId xmlns:a16="http://schemas.microsoft.com/office/drawing/2014/main" id="{A4F33368-B3B2-534E-ABA8-53619EB5BFE4}"/>
              </a:ext>
            </a:extLst>
          </p:cNvPr>
          <p:cNvSpPr>
            <a:spLocks noGrp="1"/>
          </p:cNvSpPr>
          <p:nvPr>
            <p:ph type="body" sz="quarter" idx="11"/>
          </p:nvPr>
        </p:nvSpPr>
        <p:spPr/>
        <p:txBody>
          <a:bodyPr>
            <a:normAutofit fontScale="92500" lnSpcReduction="20000"/>
          </a:bodyPr>
          <a:lstStyle/>
          <a:p>
            <a:r>
              <a:rPr lang="en-US" dirty="0"/>
              <a:t>MARCH 2024</a:t>
            </a:r>
          </a:p>
        </p:txBody>
      </p:sp>
      <p:sp>
        <p:nvSpPr>
          <p:cNvPr id="5" name="TextBox 4">
            <a:extLst>
              <a:ext uri="{FF2B5EF4-FFF2-40B4-BE49-F238E27FC236}">
                <a16:creationId xmlns:a16="http://schemas.microsoft.com/office/drawing/2014/main" id="{A2AA5281-FA74-1A1C-4A87-1B91E7BB58C9}"/>
              </a:ext>
            </a:extLst>
          </p:cNvPr>
          <p:cNvSpPr txBox="1"/>
          <p:nvPr/>
        </p:nvSpPr>
        <p:spPr>
          <a:xfrm>
            <a:off x="419100" y="5207419"/>
            <a:ext cx="2236510"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Executive Summary</a:t>
            </a:r>
          </a:p>
        </p:txBody>
      </p:sp>
    </p:spTree>
    <p:extLst>
      <p:ext uri="{BB962C8B-B14F-4D97-AF65-F5344CB8AC3E}">
        <p14:creationId xmlns:p14="http://schemas.microsoft.com/office/powerpoint/2010/main" val="156465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DD9C-8590-CFB7-6B1B-735F4257BED0}"/>
              </a:ext>
            </a:extLst>
          </p:cNvPr>
          <p:cNvSpPr>
            <a:spLocks noGrp="1"/>
          </p:cNvSpPr>
          <p:nvPr>
            <p:ph type="title"/>
          </p:nvPr>
        </p:nvSpPr>
        <p:spPr/>
        <p:txBody>
          <a:bodyPr/>
          <a:lstStyle/>
          <a:p>
            <a:r>
              <a:rPr lang="en-US" dirty="0"/>
              <a:t>NORTHWEST</a:t>
            </a:r>
          </a:p>
        </p:txBody>
      </p:sp>
      <p:sp>
        <p:nvSpPr>
          <p:cNvPr id="3" name="Footer Placeholder 2">
            <a:extLst>
              <a:ext uri="{FF2B5EF4-FFF2-40B4-BE49-F238E27FC236}">
                <a16:creationId xmlns:a16="http://schemas.microsoft.com/office/drawing/2014/main" id="{F9B1E0A9-0EE6-E259-86A0-2E75C7D01810}"/>
              </a:ext>
            </a:extLst>
          </p:cNvPr>
          <p:cNvSpPr>
            <a:spLocks noGrp="1"/>
          </p:cNvSpPr>
          <p:nvPr>
            <p:ph type="ftr" sz="quarter" idx="3"/>
          </p:nvPr>
        </p:nvSpPr>
        <p:spPr/>
        <p:txBody>
          <a:bodyPr/>
          <a:lstStyle/>
          <a:p>
            <a:r>
              <a:rPr lang="en-US" dirty="0"/>
              <a:t>|   </a:t>
            </a:r>
            <a:r>
              <a:rPr lang="en-US" dirty="0" err="1"/>
              <a:t>LMPartnership.org</a:t>
            </a:r>
            <a:r>
              <a:rPr lang="en-US" dirty="0"/>
              <a:t>   |   </a:t>
            </a:r>
            <a:r>
              <a:rPr lang="en-US" dirty="0" err="1"/>
              <a:t>ahcunions.org</a:t>
            </a:r>
            <a:endParaRPr lang="en-US" dirty="0"/>
          </a:p>
        </p:txBody>
      </p:sp>
      <p:sp>
        <p:nvSpPr>
          <p:cNvPr id="4" name="Slide Number Placeholder 3">
            <a:extLst>
              <a:ext uri="{FF2B5EF4-FFF2-40B4-BE49-F238E27FC236}">
                <a16:creationId xmlns:a16="http://schemas.microsoft.com/office/drawing/2014/main" id="{5762D79A-A663-A758-68EB-2002381CFA0D}"/>
              </a:ext>
            </a:extLst>
          </p:cNvPr>
          <p:cNvSpPr>
            <a:spLocks noGrp="1"/>
          </p:cNvSpPr>
          <p:nvPr>
            <p:ph type="sldNum" sz="quarter" idx="4"/>
          </p:nvPr>
        </p:nvSpPr>
        <p:spPr/>
        <p:txBody>
          <a:bodyPr/>
          <a:lstStyle/>
          <a:p>
            <a:fld id="{5674D194-7E72-F347-8B45-20BD1154121B}" type="slidenum">
              <a:rPr lang="en-US" smtClean="0"/>
              <a:pPr/>
              <a:t>10</a:t>
            </a:fld>
            <a:endParaRPr lang="en-US" dirty="0"/>
          </a:p>
        </p:txBody>
      </p:sp>
      <p:sp>
        <p:nvSpPr>
          <p:cNvPr id="5" name="Rectangle 4">
            <a:extLst>
              <a:ext uri="{FF2B5EF4-FFF2-40B4-BE49-F238E27FC236}">
                <a16:creationId xmlns:a16="http://schemas.microsoft.com/office/drawing/2014/main" id="{76FD1E0F-FFAA-0102-F7F8-4B927EA01723}"/>
              </a:ext>
            </a:extLst>
          </p:cNvPr>
          <p:cNvSpPr/>
          <p:nvPr/>
        </p:nvSpPr>
        <p:spPr>
          <a:xfrm>
            <a:off x="9015984" y="2356701"/>
            <a:ext cx="274320" cy="3152001"/>
          </a:xfrm>
          <a:prstGeom prst="rect">
            <a:avLst/>
          </a:prstGeom>
          <a:gradFill>
            <a:gsLst>
              <a:gs pos="0">
                <a:srgbClr val="C1CD23"/>
              </a:gs>
              <a:gs pos="100000">
                <a:srgbClr val="4BA95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D67B30-FC0E-25A4-5A06-8A8B7EED8E40}"/>
              </a:ext>
            </a:extLst>
          </p:cNvPr>
          <p:cNvPicPr>
            <a:picLocks noChangeAspect="1"/>
          </p:cNvPicPr>
          <p:nvPr/>
        </p:nvPicPr>
        <p:blipFill>
          <a:blip r:embed="rId3"/>
          <a:srcRect/>
          <a:stretch/>
        </p:blipFill>
        <p:spPr>
          <a:xfrm>
            <a:off x="8725595" y="2124280"/>
            <a:ext cx="2997200" cy="3441700"/>
          </a:xfrm>
          <a:prstGeom prst="rect">
            <a:avLst/>
          </a:prstGeom>
        </p:spPr>
      </p:pic>
      <p:pic>
        <p:nvPicPr>
          <p:cNvPr id="10" name="Picture 9">
            <a:extLst>
              <a:ext uri="{FF2B5EF4-FFF2-40B4-BE49-F238E27FC236}">
                <a16:creationId xmlns:a16="http://schemas.microsoft.com/office/drawing/2014/main" id="{B7C9D065-F80E-D29C-6C2D-A9316EB80F2A}"/>
              </a:ext>
            </a:extLst>
          </p:cNvPr>
          <p:cNvPicPr>
            <a:picLocks noChangeAspect="1"/>
          </p:cNvPicPr>
          <p:nvPr/>
        </p:nvPicPr>
        <p:blipFill>
          <a:blip r:embed="rId4"/>
          <a:srcRect/>
          <a:stretch/>
        </p:blipFill>
        <p:spPr>
          <a:xfrm>
            <a:off x="457200" y="1927252"/>
            <a:ext cx="994822" cy="994822"/>
          </a:xfrm>
          <a:prstGeom prst="rect">
            <a:avLst/>
          </a:prstGeom>
        </p:spPr>
      </p:pic>
      <p:pic>
        <p:nvPicPr>
          <p:cNvPr id="11" name="Picture 10">
            <a:extLst>
              <a:ext uri="{FF2B5EF4-FFF2-40B4-BE49-F238E27FC236}">
                <a16:creationId xmlns:a16="http://schemas.microsoft.com/office/drawing/2014/main" id="{54786D0B-C554-DA9F-295A-228743FB1C5A}"/>
              </a:ext>
            </a:extLst>
          </p:cNvPr>
          <p:cNvPicPr>
            <a:picLocks noChangeAspect="1"/>
          </p:cNvPicPr>
          <p:nvPr/>
        </p:nvPicPr>
        <p:blipFill>
          <a:blip r:embed="rId5"/>
          <a:srcRect/>
          <a:stretch/>
        </p:blipFill>
        <p:spPr>
          <a:xfrm>
            <a:off x="1557981" y="1522051"/>
            <a:ext cx="2887559" cy="1805224"/>
          </a:xfrm>
          <a:prstGeom prst="rect">
            <a:avLst/>
          </a:prstGeom>
        </p:spPr>
      </p:pic>
      <p:sp>
        <p:nvSpPr>
          <p:cNvPr id="12" name="TextBox 11">
            <a:extLst>
              <a:ext uri="{FF2B5EF4-FFF2-40B4-BE49-F238E27FC236}">
                <a16:creationId xmlns:a16="http://schemas.microsoft.com/office/drawing/2014/main" id="{AA3AB1C3-4E85-BE1E-BFDC-406821C4E2BA}"/>
              </a:ext>
            </a:extLst>
          </p:cNvPr>
          <p:cNvSpPr txBox="1"/>
          <p:nvPr/>
        </p:nvSpPr>
        <p:spPr>
          <a:xfrm>
            <a:off x="282389" y="3407957"/>
            <a:ext cx="6126294" cy="1631216"/>
          </a:xfrm>
          <a:prstGeom prst="rect">
            <a:avLst/>
          </a:prstGeom>
          <a:noFill/>
        </p:spPr>
        <p:txBody>
          <a:bodyPr wrap="square" rtlCol="0">
            <a:spAutoFit/>
          </a:bodyPr>
          <a:lstStyle/>
          <a:p>
            <a:pPr>
              <a:buClr>
                <a:srgbClr val="0D4B8E"/>
              </a:buClr>
            </a:pPr>
            <a:r>
              <a:rPr lang="en-US" sz="1900" b="1" dirty="0">
                <a:solidFill>
                  <a:srgbClr val="0D4B8E"/>
                </a:solidFill>
                <a:latin typeface="Arial Black" panose="020B0604020202020204" pitchFamily="34" charset="0"/>
                <a:cs typeface="Arial Black" panose="020B0604020202020204" pitchFamily="34" charset="0"/>
              </a:rPr>
              <a:t>PROJECT SPOTLIGHT</a:t>
            </a:r>
          </a:p>
          <a:p>
            <a:pPr marL="194310" indent="-194310">
              <a:spcBef>
                <a:spcPts val="600"/>
              </a:spcBef>
              <a:buClr>
                <a:srgbClr val="0D4B8E"/>
              </a:buClr>
              <a:buFont typeface="Arial" panose="020B0604020202020204" pitchFamily="34" charset="0"/>
              <a:buChar char="•"/>
            </a:pPr>
            <a:r>
              <a:rPr lang="en-US" sz="1900" b="1" dirty="0">
                <a:solidFill>
                  <a:schemeClr val="bg1"/>
                </a:solidFill>
                <a:latin typeface="Arial" panose="020B0604020202020204" pitchFamily="34" charset="0"/>
                <a:cs typeface="Arial" panose="020B0604020202020204" pitchFamily="34" charset="0"/>
              </a:rPr>
              <a:t>The Regional Telephonic Medicine Center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team expanded efforts to return patients to KP when they receive emergency care in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non-KP facilities, saving $1.1M.</a:t>
            </a:r>
          </a:p>
        </p:txBody>
      </p:sp>
    </p:spTree>
    <p:extLst>
      <p:ext uri="{BB962C8B-B14F-4D97-AF65-F5344CB8AC3E}">
        <p14:creationId xmlns:p14="http://schemas.microsoft.com/office/powerpoint/2010/main" val="225297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par>
                          <p:cTn id="25" fill="hold">
                            <p:stCondLst>
                              <p:cond delay="2000"/>
                            </p:stCondLst>
                            <p:childTnLst>
                              <p:par>
                                <p:cTn id="26" presetID="22" presetClass="entr" presetSubtype="4" fill="hold" grpId="0" nodeType="after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DD9C-8590-CFB7-6B1B-735F4257BED0}"/>
              </a:ext>
            </a:extLst>
          </p:cNvPr>
          <p:cNvSpPr>
            <a:spLocks noGrp="1"/>
          </p:cNvSpPr>
          <p:nvPr>
            <p:ph type="title"/>
          </p:nvPr>
        </p:nvSpPr>
        <p:spPr/>
        <p:txBody>
          <a:bodyPr/>
          <a:lstStyle/>
          <a:p>
            <a:r>
              <a:rPr lang="en-US" dirty="0"/>
              <a:t>SOUTHERN CALIFORNIA</a:t>
            </a:r>
          </a:p>
        </p:txBody>
      </p:sp>
      <p:sp>
        <p:nvSpPr>
          <p:cNvPr id="3" name="Footer Placeholder 2">
            <a:extLst>
              <a:ext uri="{FF2B5EF4-FFF2-40B4-BE49-F238E27FC236}">
                <a16:creationId xmlns:a16="http://schemas.microsoft.com/office/drawing/2014/main" id="{F9B1E0A9-0EE6-E259-86A0-2E75C7D01810}"/>
              </a:ext>
            </a:extLst>
          </p:cNvPr>
          <p:cNvSpPr>
            <a:spLocks noGrp="1"/>
          </p:cNvSpPr>
          <p:nvPr>
            <p:ph type="ftr" sz="quarter" idx="3"/>
          </p:nvPr>
        </p:nvSpPr>
        <p:spPr/>
        <p:txBody>
          <a:bodyPr/>
          <a:lstStyle/>
          <a:p>
            <a:r>
              <a:rPr lang="en-US" dirty="0"/>
              <a:t>|   </a:t>
            </a:r>
            <a:r>
              <a:rPr lang="en-US" dirty="0" err="1"/>
              <a:t>LMPartnership.org</a:t>
            </a:r>
            <a:r>
              <a:rPr lang="en-US" dirty="0"/>
              <a:t>   |   </a:t>
            </a:r>
            <a:r>
              <a:rPr lang="en-US" dirty="0" err="1"/>
              <a:t>ahcunions.org</a:t>
            </a:r>
            <a:endParaRPr lang="en-US" dirty="0"/>
          </a:p>
        </p:txBody>
      </p:sp>
      <p:sp>
        <p:nvSpPr>
          <p:cNvPr id="4" name="Slide Number Placeholder 3">
            <a:extLst>
              <a:ext uri="{FF2B5EF4-FFF2-40B4-BE49-F238E27FC236}">
                <a16:creationId xmlns:a16="http://schemas.microsoft.com/office/drawing/2014/main" id="{5762D79A-A663-A758-68EB-2002381CFA0D}"/>
              </a:ext>
            </a:extLst>
          </p:cNvPr>
          <p:cNvSpPr>
            <a:spLocks noGrp="1"/>
          </p:cNvSpPr>
          <p:nvPr>
            <p:ph type="sldNum" sz="quarter" idx="4"/>
          </p:nvPr>
        </p:nvSpPr>
        <p:spPr/>
        <p:txBody>
          <a:bodyPr/>
          <a:lstStyle/>
          <a:p>
            <a:fld id="{5674D194-7E72-F347-8B45-20BD1154121B}" type="slidenum">
              <a:rPr lang="en-US" smtClean="0"/>
              <a:pPr/>
              <a:t>11</a:t>
            </a:fld>
            <a:endParaRPr lang="en-US" dirty="0"/>
          </a:p>
        </p:txBody>
      </p:sp>
      <p:sp>
        <p:nvSpPr>
          <p:cNvPr id="5" name="Rectangle 4">
            <a:extLst>
              <a:ext uri="{FF2B5EF4-FFF2-40B4-BE49-F238E27FC236}">
                <a16:creationId xmlns:a16="http://schemas.microsoft.com/office/drawing/2014/main" id="{77437772-02E1-3D87-B624-D1AAB07F82DA}"/>
              </a:ext>
            </a:extLst>
          </p:cNvPr>
          <p:cNvSpPr/>
          <p:nvPr/>
        </p:nvSpPr>
        <p:spPr>
          <a:xfrm>
            <a:off x="9043416" y="2826834"/>
            <a:ext cx="274320" cy="2681868"/>
          </a:xfrm>
          <a:prstGeom prst="rect">
            <a:avLst/>
          </a:prstGeom>
          <a:gradFill>
            <a:gsLst>
              <a:gs pos="0">
                <a:srgbClr val="C1CD23"/>
              </a:gs>
              <a:gs pos="100000">
                <a:srgbClr val="4BA95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760517-3A44-30A1-D061-6E3BB40802F3}"/>
              </a:ext>
            </a:extLst>
          </p:cNvPr>
          <p:cNvPicPr>
            <a:picLocks noChangeAspect="1"/>
          </p:cNvPicPr>
          <p:nvPr/>
        </p:nvPicPr>
        <p:blipFill>
          <a:blip r:embed="rId3"/>
          <a:srcRect/>
          <a:stretch/>
        </p:blipFill>
        <p:spPr>
          <a:xfrm>
            <a:off x="8727716" y="2480980"/>
            <a:ext cx="3162300" cy="3086100"/>
          </a:xfrm>
          <a:prstGeom prst="rect">
            <a:avLst/>
          </a:prstGeom>
        </p:spPr>
      </p:pic>
      <p:pic>
        <p:nvPicPr>
          <p:cNvPr id="10" name="Picture 9">
            <a:extLst>
              <a:ext uri="{FF2B5EF4-FFF2-40B4-BE49-F238E27FC236}">
                <a16:creationId xmlns:a16="http://schemas.microsoft.com/office/drawing/2014/main" id="{F8704243-E2EE-2195-539D-48CC063AE277}"/>
              </a:ext>
            </a:extLst>
          </p:cNvPr>
          <p:cNvPicPr>
            <a:picLocks noChangeAspect="1"/>
          </p:cNvPicPr>
          <p:nvPr/>
        </p:nvPicPr>
        <p:blipFill>
          <a:blip r:embed="rId4"/>
          <a:srcRect/>
          <a:stretch/>
        </p:blipFill>
        <p:spPr>
          <a:xfrm>
            <a:off x="457200" y="1927252"/>
            <a:ext cx="994822" cy="994822"/>
          </a:xfrm>
          <a:prstGeom prst="rect">
            <a:avLst/>
          </a:prstGeom>
        </p:spPr>
      </p:pic>
      <p:pic>
        <p:nvPicPr>
          <p:cNvPr id="11" name="Picture 10">
            <a:extLst>
              <a:ext uri="{FF2B5EF4-FFF2-40B4-BE49-F238E27FC236}">
                <a16:creationId xmlns:a16="http://schemas.microsoft.com/office/drawing/2014/main" id="{31B4BF67-1B4B-BD95-6944-B6D1D64D3098}"/>
              </a:ext>
            </a:extLst>
          </p:cNvPr>
          <p:cNvPicPr>
            <a:picLocks noChangeAspect="1"/>
          </p:cNvPicPr>
          <p:nvPr/>
        </p:nvPicPr>
        <p:blipFill>
          <a:blip r:embed="rId5"/>
          <a:srcRect/>
          <a:stretch/>
        </p:blipFill>
        <p:spPr>
          <a:xfrm>
            <a:off x="1557981" y="1522051"/>
            <a:ext cx="2887559" cy="1805224"/>
          </a:xfrm>
          <a:prstGeom prst="rect">
            <a:avLst/>
          </a:prstGeom>
        </p:spPr>
      </p:pic>
      <p:sp>
        <p:nvSpPr>
          <p:cNvPr id="12" name="TextBox 11">
            <a:extLst>
              <a:ext uri="{FF2B5EF4-FFF2-40B4-BE49-F238E27FC236}">
                <a16:creationId xmlns:a16="http://schemas.microsoft.com/office/drawing/2014/main" id="{CF54AFE1-41B2-2AEF-71CB-C142D640DD7A}"/>
              </a:ext>
            </a:extLst>
          </p:cNvPr>
          <p:cNvSpPr txBox="1"/>
          <p:nvPr/>
        </p:nvSpPr>
        <p:spPr>
          <a:xfrm>
            <a:off x="457199" y="3383279"/>
            <a:ext cx="6721813" cy="2215991"/>
          </a:xfrm>
          <a:prstGeom prst="rect">
            <a:avLst/>
          </a:prstGeom>
          <a:noFill/>
        </p:spPr>
        <p:txBody>
          <a:bodyPr wrap="square" rtlCol="0">
            <a:spAutoFit/>
          </a:bodyPr>
          <a:lstStyle/>
          <a:p>
            <a:pPr>
              <a:buClr>
                <a:srgbClr val="0D4B8E"/>
              </a:buClr>
            </a:pPr>
            <a:r>
              <a:rPr lang="en-US" sz="1900" b="1" dirty="0">
                <a:solidFill>
                  <a:srgbClr val="0D4B8E"/>
                </a:solidFill>
                <a:latin typeface="Arial Black" panose="020B0604020202020204" pitchFamily="34" charset="0"/>
                <a:cs typeface="Arial Black" panose="020B0604020202020204" pitchFamily="34" charset="0"/>
              </a:rPr>
              <a:t>PROJECT SPOTLIGHT</a:t>
            </a:r>
          </a:p>
          <a:p>
            <a:pPr marL="194310" indent="-194310">
              <a:spcBef>
                <a:spcPts val="600"/>
              </a:spcBef>
              <a:buClr>
                <a:srgbClr val="0D4B8E"/>
              </a:buClr>
              <a:buFont typeface="Arial" panose="020B0604020202020204" pitchFamily="34" charset="0"/>
              <a:buChar char="•"/>
            </a:pPr>
            <a:r>
              <a:rPr lang="en-US" sz="1900" b="1" dirty="0">
                <a:solidFill>
                  <a:schemeClr val="bg1"/>
                </a:solidFill>
                <a:latin typeface="Arial" panose="020B0604020202020204" pitchFamily="34" charset="0"/>
                <a:cs typeface="Arial" panose="020B0604020202020204" pitchFamily="34" charset="0"/>
              </a:rPr>
              <a:t>Alliance union members took part in more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than 800 UBT affordability projects that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contributed to savings totaling $23.8M in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Southern California. Projects touched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on affordability, attendance, quality,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safety, and service.</a:t>
            </a:r>
            <a:endParaRPr lang="en-US" sz="1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55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par>
                          <p:cTn id="25" fill="hold">
                            <p:stCondLst>
                              <p:cond delay="2000"/>
                            </p:stCondLst>
                            <p:childTnLst>
                              <p:par>
                                <p:cTn id="26" presetID="22" presetClass="entr" presetSubtype="4" fill="hold" grpId="0" nodeType="after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DD9C-8590-CFB7-6B1B-735F4257BED0}"/>
              </a:ext>
            </a:extLst>
          </p:cNvPr>
          <p:cNvSpPr>
            <a:spLocks noGrp="1"/>
          </p:cNvSpPr>
          <p:nvPr>
            <p:ph type="title"/>
          </p:nvPr>
        </p:nvSpPr>
        <p:spPr/>
        <p:txBody>
          <a:bodyPr/>
          <a:lstStyle/>
          <a:p>
            <a:r>
              <a:rPr lang="en-US" dirty="0"/>
              <a:t>WASHINGTON</a:t>
            </a:r>
          </a:p>
        </p:txBody>
      </p:sp>
      <p:sp>
        <p:nvSpPr>
          <p:cNvPr id="3" name="Footer Placeholder 2">
            <a:extLst>
              <a:ext uri="{FF2B5EF4-FFF2-40B4-BE49-F238E27FC236}">
                <a16:creationId xmlns:a16="http://schemas.microsoft.com/office/drawing/2014/main" id="{F9B1E0A9-0EE6-E259-86A0-2E75C7D01810}"/>
              </a:ext>
            </a:extLst>
          </p:cNvPr>
          <p:cNvSpPr>
            <a:spLocks noGrp="1"/>
          </p:cNvSpPr>
          <p:nvPr>
            <p:ph type="ftr" sz="quarter" idx="3"/>
          </p:nvPr>
        </p:nvSpPr>
        <p:spPr/>
        <p:txBody>
          <a:bodyPr/>
          <a:lstStyle/>
          <a:p>
            <a:r>
              <a:rPr lang="en-US" dirty="0"/>
              <a:t>|   </a:t>
            </a:r>
            <a:r>
              <a:rPr lang="en-US" dirty="0" err="1"/>
              <a:t>LMPartnership.org</a:t>
            </a:r>
            <a:r>
              <a:rPr lang="en-US" dirty="0"/>
              <a:t>   |   </a:t>
            </a:r>
            <a:r>
              <a:rPr lang="en-US" dirty="0" err="1"/>
              <a:t>ahcunions.org</a:t>
            </a:r>
            <a:endParaRPr lang="en-US" dirty="0"/>
          </a:p>
        </p:txBody>
      </p:sp>
      <p:sp>
        <p:nvSpPr>
          <p:cNvPr id="4" name="Slide Number Placeholder 3">
            <a:extLst>
              <a:ext uri="{FF2B5EF4-FFF2-40B4-BE49-F238E27FC236}">
                <a16:creationId xmlns:a16="http://schemas.microsoft.com/office/drawing/2014/main" id="{5762D79A-A663-A758-68EB-2002381CFA0D}"/>
              </a:ext>
            </a:extLst>
          </p:cNvPr>
          <p:cNvSpPr>
            <a:spLocks noGrp="1"/>
          </p:cNvSpPr>
          <p:nvPr>
            <p:ph type="sldNum" sz="quarter" idx="4"/>
          </p:nvPr>
        </p:nvSpPr>
        <p:spPr/>
        <p:txBody>
          <a:bodyPr/>
          <a:lstStyle/>
          <a:p>
            <a:fld id="{5674D194-7E72-F347-8B45-20BD1154121B}" type="slidenum">
              <a:rPr lang="en-US" smtClean="0"/>
              <a:pPr/>
              <a:t>12</a:t>
            </a:fld>
            <a:endParaRPr lang="en-US" dirty="0"/>
          </a:p>
        </p:txBody>
      </p:sp>
      <p:sp>
        <p:nvSpPr>
          <p:cNvPr id="5" name="Rectangle 4">
            <a:extLst>
              <a:ext uri="{FF2B5EF4-FFF2-40B4-BE49-F238E27FC236}">
                <a16:creationId xmlns:a16="http://schemas.microsoft.com/office/drawing/2014/main" id="{CE75F044-005F-32EF-FB03-04F40407205F}"/>
              </a:ext>
            </a:extLst>
          </p:cNvPr>
          <p:cNvSpPr/>
          <p:nvPr/>
        </p:nvSpPr>
        <p:spPr>
          <a:xfrm>
            <a:off x="9034272" y="2506299"/>
            <a:ext cx="274320" cy="3002403"/>
          </a:xfrm>
          <a:prstGeom prst="rect">
            <a:avLst/>
          </a:prstGeom>
          <a:gradFill>
            <a:gsLst>
              <a:gs pos="0">
                <a:srgbClr val="C1CD23"/>
              </a:gs>
              <a:gs pos="100000">
                <a:srgbClr val="4BA95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13647BC-D4B0-3890-33D0-8D5BF596878F}"/>
              </a:ext>
            </a:extLst>
          </p:cNvPr>
          <p:cNvPicPr>
            <a:picLocks noChangeAspect="1"/>
          </p:cNvPicPr>
          <p:nvPr/>
        </p:nvPicPr>
        <p:blipFill>
          <a:blip r:embed="rId3"/>
          <a:srcRect/>
          <a:stretch/>
        </p:blipFill>
        <p:spPr>
          <a:xfrm>
            <a:off x="8788400" y="2295764"/>
            <a:ext cx="2946400" cy="3276600"/>
          </a:xfrm>
          <a:prstGeom prst="rect">
            <a:avLst/>
          </a:prstGeom>
        </p:spPr>
      </p:pic>
      <p:pic>
        <p:nvPicPr>
          <p:cNvPr id="10" name="Picture 9">
            <a:extLst>
              <a:ext uri="{FF2B5EF4-FFF2-40B4-BE49-F238E27FC236}">
                <a16:creationId xmlns:a16="http://schemas.microsoft.com/office/drawing/2014/main" id="{3F5134D8-C41E-2EB4-8DC3-B758BBAE2DDA}"/>
              </a:ext>
            </a:extLst>
          </p:cNvPr>
          <p:cNvPicPr>
            <a:picLocks noChangeAspect="1"/>
          </p:cNvPicPr>
          <p:nvPr/>
        </p:nvPicPr>
        <p:blipFill>
          <a:blip r:embed="rId4"/>
          <a:srcRect/>
          <a:stretch/>
        </p:blipFill>
        <p:spPr>
          <a:xfrm>
            <a:off x="457200" y="1927252"/>
            <a:ext cx="994822" cy="994822"/>
          </a:xfrm>
          <a:prstGeom prst="rect">
            <a:avLst/>
          </a:prstGeom>
        </p:spPr>
      </p:pic>
      <p:pic>
        <p:nvPicPr>
          <p:cNvPr id="11" name="Picture 10">
            <a:extLst>
              <a:ext uri="{FF2B5EF4-FFF2-40B4-BE49-F238E27FC236}">
                <a16:creationId xmlns:a16="http://schemas.microsoft.com/office/drawing/2014/main" id="{98F95371-380F-7F1D-3D86-D771C6EDBA0D}"/>
              </a:ext>
            </a:extLst>
          </p:cNvPr>
          <p:cNvPicPr>
            <a:picLocks noChangeAspect="1"/>
          </p:cNvPicPr>
          <p:nvPr/>
        </p:nvPicPr>
        <p:blipFill>
          <a:blip r:embed="rId5"/>
          <a:srcRect/>
          <a:stretch/>
        </p:blipFill>
        <p:spPr>
          <a:xfrm>
            <a:off x="1557981" y="1522051"/>
            <a:ext cx="2887559" cy="1805224"/>
          </a:xfrm>
          <a:prstGeom prst="rect">
            <a:avLst/>
          </a:prstGeom>
        </p:spPr>
      </p:pic>
      <p:sp>
        <p:nvSpPr>
          <p:cNvPr id="12" name="TextBox 11">
            <a:extLst>
              <a:ext uri="{FF2B5EF4-FFF2-40B4-BE49-F238E27FC236}">
                <a16:creationId xmlns:a16="http://schemas.microsoft.com/office/drawing/2014/main" id="{5692355F-FAC3-5DFD-CB02-2C77B698B126}"/>
              </a:ext>
            </a:extLst>
          </p:cNvPr>
          <p:cNvSpPr txBox="1"/>
          <p:nvPr/>
        </p:nvSpPr>
        <p:spPr>
          <a:xfrm>
            <a:off x="457199" y="3383279"/>
            <a:ext cx="6721813" cy="2508379"/>
          </a:xfrm>
          <a:prstGeom prst="rect">
            <a:avLst/>
          </a:prstGeom>
          <a:noFill/>
        </p:spPr>
        <p:txBody>
          <a:bodyPr wrap="square" rtlCol="0">
            <a:spAutoFit/>
          </a:bodyPr>
          <a:lstStyle/>
          <a:p>
            <a:pPr>
              <a:buClr>
                <a:srgbClr val="0D4B8E"/>
              </a:buClr>
            </a:pPr>
            <a:r>
              <a:rPr lang="en-US" sz="1900" b="1" dirty="0">
                <a:solidFill>
                  <a:srgbClr val="0D4B8E"/>
                </a:solidFill>
                <a:latin typeface="Arial Black" panose="020B0604020202020204" pitchFamily="34" charset="0"/>
                <a:cs typeface="Arial Black" panose="020B0604020202020204" pitchFamily="34" charset="0"/>
              </a:rPr>
              <a:t>PROJECT SPOTLIGHT</a:t>
            </a:r>
          </a:p>
          <a:p>
            <a:pPr marL="194310" indent="-194310">
              <a:spcBef>
                <a:spcPts val="600"/>
              </a:spcBef>
              <a:buClr>
                <a:srgbClr val="0D4B8E"/>
              </a:buClr>
              <a:buFont typeface="Arial" panose="020B0604020202020204" pitchFamily="34" charset="0"/>
              <a:buChar char="•"/>
            </a:pPr>
            <a:r>
              <a:rPr lang="en-US" sz="1900" b="1" dirty="0">
                <a:solidFill>
                  <a:schemeClr val="bg1"/>
                </a:solidFill>
                <a:latin typeface="Arial" panose="020B0604020202020204" pitchFamily="34" charset="0"/>
                <a:cs typeface="Arial" panose="020B0604020202020204" pitchFamily="34" charset="0"/>
              </a:rPr>
              <a:t>Converting to </a:t>
            </a:r>
            <a:r>
              <a:rPr lang="en-US" sz="1900" b="1" dirty="0" err="1">
                <a:solidFill>
                  <a:schemeClr val="bg1"/>
                </a:solidFill>
                <a:latin typeface="Arial" panose="020B0604020202020204" pitchFamily="34" charset="0"/>
                <a:cs typeface="Arial" panose="020B0604020202020204" pitchFamily="34" charset="0"/>
              </a:rPr>
              <a:t>Amjevita</a:t>
            </a:r>
            <a:r>
              <a:rPr lang="en-US" sz="1900" b="1" baseline="30000" dirty="0">
                <a:solidFill>
                  <a:schemeClr val="bg1"/>
                </a:solidFill>
                <a:latin typeface="Arial" panose="020B0604020202020204" pitchFamily="34" charset="0"/>
                <a:cs typeface="Arial" panose="020B0604020202020204" pitchFamily="34" charset="0"/>
              </a:rPr>
              <a:t>™</a:t>
            </a:r>
            <a:r>
              <a:rPr lang="en-US" sz="1900" b="1" dirty="0">
                <a:solidFill>
                  <a:schemeClr val="bg1"/>
                </a:solidFill>
                <a:latin typeface="Arial" panose="020B0604020202020204" pitchFamily="34" charset="0"/>
                <a:cs typeface="Arial" panose="020B0604020202020204" pitchFamily="34" charset="0"/>
              </a:rPr>
              <a:t>, a less expensive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biosimilar with same safety and efficacy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as widely used anti-inflammatory drug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Humira</a:t>
            </a:r>
            <a:r>
              <a:rPr lang="en-US" sz="1900" b="1" baseline="30000" dirty="0">
                <a:solidFill>
                  <a:schemeClr val="bg1"/>
                </a:solidFill>
                <a:latin typeface="Arial" panose="020B0604020202020204" pitchFamily="34" charset="0"/>
                <a:cs typeface="Arial" panose="020B0604020202020204" pitchFamily="34" charset="0"/>
              </a:rPr>
              <a:t>®</a:t>
            </a:r>
            <a:r>
              <a:rPr lang="en-US" sz="1900" b="1" dirty="0">
                <a:solidFill>
                  <a:schemeClr val="bg1"/>
                </a:solidFill>
                <a:latin typeface="Arial" panose="020B0604020202020204" pitchFamily="34" charset="0"/>
                <a:cs typeface="Arial" panose="020B0604020202020204" pitchFamily="34" charset="0"/>
              </a:rPr>
              <a:t>. </a:t>
            </a:r>
            <a:r>
              <a:rPr lang="en-US" sz="1900" dirty="0">
                <a:solidFill>
                  <a:schemeClr val="bg1"/>
                </a:solidFill>
                <a:latin typeface="Arial" panose="020B0604020202020204" pitchFamily="34" charset="0"/>
                <a:cs typeface="Arial" panose="020B0604020202020204" pitchFamily="34" charset="0"/>
              </a:rPr>
              <a:t>Regional task forces helped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push conversion rate above 90% in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several markets, saving $6 million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in Washington.</a:t>
            </a:r>
          </a:p>
        </p:txBody>
      </p:sp>
    </p:spTree>
    <p:extLst>
      <p:ext uri="{BB962C8B-B14F-4D97-AF65-F5344CB8AC3E}">
        <p14:creationId xmlns:p14="http://schemas.microsoft.com/office/powerpoint/2010/main" val="423075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5B2A-6EFD-9841-B2E6-0C1DEBFCA69F}"/>
              </a:ext>
            </a:extLst>
          </p:cNvPr>
          <p:cNvSpPr>
            <a:spLocks noGrp="1"/>
          </p:cNvSpPr>
          <p:nvPr>
            <p:ph type="title"/>
          </p:nvPr>
        </p:nvSpPr>
        <p:spPr>
          <a:xfrm>
            <a:off x="419100" y="2103120"/>
            <a:ext cx="6312626" cy="1919151"/>
          </a:xfrm>
        </p:spPr>
        <p:txBody>
          <a:bodyPr/>
          <a:lstStyle/>
          <a:p>
            <a:pPr>
              <a:lnSpc>
                <a:spcPct val="80000"/>
              </a:lnSpc>
            </a:pPr>
            <a:r>
              <a:rPr lang="en-US" dirty="0">
                <a:solidFill>
                  <a:srgbClr val="00ABC8"/>
                </a:solidFill>
              </a:rPr>
              <a:t>2023</a:t>
            </a:r>
            <a:r>
              <a:rPr lang="en-US" dirty="0"/>
              <a:t> </a:t>
            </a:r>
            <a:br>
              <a:rPr lang="en-US" dirty="0"/>
            </a:br>
            <a:r>
              <a:rPr lang="en-US" dirty="0"/>
              <a:t>YEAR-END </a:t>
            </a:r>
            <a:br>
              <a:rPr lang="en-US" dirty="0"/>
            </a:br>
            <a:r>
              <a:rPr lang="en-US" dirty="0"/>
              <a:t>REPORT</a:t>
            </a:r>
          </a:p>
        </p:txBody>
      </p:sp>
      <p:sp>
        <p:nvSpPr>
          <p:cNvPr id="3" name="Text Placeholder 2">
            <a:extLst>
              <a:ext uri="{FF2B5EF4-FFF2-40B4-BE49-F238E27FC236}">
                <a16:creationId xmlns:a16="http://schemas.microsoft.com/office/drawing/2014/main" id="{CE9E8911-54C7-534E-B84E-74CA4AB62E32}"/>
              </a:ext>
            </a:extLst>
          </p:cNvPr>
          <p:cNvSpPr>
            <a:spLocks noGrp="1"/>
          </p:cNvSpPr>
          <p:nvPr>
            <p:ph type="body" sz="quarter" idx="10"/>
          </p:nvPr>
        </p:nvSpPr>
        <p:spPr>
          <a:xfrm>
            <a:off x="419100" y="3657600"/>
            <a:ext cx="3657600" cy="1457671"/>
          </a:xfrm>
        </p:spPr>
        <p:txBody>
          <a:bodyPr>
            <a:normAutofit/>
          </a:bodyPr>
          <a:lstStyle/>
          <a:p>
            <a:r>
              <a:rPr lang="en-US" dirty="0"/>
              <a:t>National Affordability and Competitiveness Task Force </a:t>
            </a:r>
          </a:p>
        </p:txBody>
      </p:sp>
      <p:sp>
        <p:nvSpPr>
          <p:cNvPr id="4" name="Text Placeholder 3">
            <a:extLst>
              <a:ext uri="{FF2B5EF4-FFF2-40B4-BE49-F238E27FC236}">
                <a16:creationId xmlns:a16="http://schemas.microsoft.com/office/drawing/2014/main" id="{A4F33368-B3B2-534E-ABA8-53619EB5BFE4}"/>
              </a:ext>
            </a:extLst>
          </p:cNvPr>
          <p:cNvSpPr>
            <a:spLocks noGrp="1"/>
          </p:cNvSpPr>
          <p:nvPr>
            <p:ph type="body" sz="quarter" idx="11"/>
          </p:nvPr>
        </p:nvSpPr>
        <p:spPr/>
        <p:txBody>
          <a:bodyPr>
            <a:normAutofit fontScale="92500" lnSpcReduction="20000"/>
          </a:bodyPr>
          <a:lstStyle/>
          <a:p>
            <a:r>
              <a:rPr lang="en-US" dirty="0"/>
              <a:t>MARCH 2024</a:t>
            </a:r>
          </a:p>
        </p:txBody>
      </p:sp>
      <p:sp>
        <p:nvSpPr>
          <p:cNvPr id="5" name="TextBox 4">
            <a:extLst>
              <a:ext uri="{FF2B5EF4-FFF2-40B4-BE49-F238E27FC236}">
                <a16:creationId xmlns:a16="http://schemas.microsoft.com/office/drawing/2014/main" id="{380FCB5D-3A8B-B3B2-943B-F75380F85A8B}"/>
              </a:ext>
            </a:extLst>
          </p:cNvPr>
          <p:cNvSpPr txBox="1"/>
          <p:nvPr/>
        </p:nvSpPr>
        <p:spPr>
          <a:xfrm>
            <a:off x="419100" y="5124149"/>
            <a:ext cx="2236510"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Executive Summary</a:t>
            </a:r>
          </a:p>
        </p:txBody>
      </p:sp>
    </p:spTree>
    <p:extLst>
      <p:ext uri="{BB962C8B-B14F-4D97-AF65-F5344CB8AC3E}">
        <p14:creationId xmlns:p14="http://schemas.microsoft.com/office/powerpoint/2010/main" val="400764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C6B4-7B2C-FB4B-BB68-2BC91143DF64}"/>
              </a:ext>
            </a:extLst>
          </p:cNvPr>
          <p:cNvSpPr>
            <a:spLocks noGrp="1"/>
          </p:cNvSpPr>
          <p:nvPr>
            <p:ph type="title"/>
          </p:nvPr>
        </p:nvSpPr>
        <p:spPr/>
        <p:txBody>
          <a:bodyPr/>
          <a:lstStyle/>
          <a:p>
            <a:r>
              <a:rPr lang="en-US" dirty="0"/>
              <a:t>EXECUTIVE SUMMARY</a:t>
            </a:r>
          </a:p>
        </p:txBody>
      </p:sp>
      <p:sp>
        <p:nvSpPr>
          <p:cNvPr id="4" name="Footer Placeholder 3">
            <a:extLst>
              <a:ext uri="{FF2B5EF4-FFF2-40B4-BE49-F238E27FC236}">
                <a16:creationId xmlns:a16="http://schemas.microsoft.com/office/drawing/2014/main" id="{FD7622B8-45BD-7F10-CA6F-00C834ADB4C2}"/>
              </a:ext>
            </a:extLst>
          </p:cNvPr>
          <p:cNvSpPr>
            <a:spLocks noGrp="1"/>
          </p:cNvSpPr>
          <p:nvPr>
            <p:ph type="ftr" sz="quarter" idx="3"/>
          </p:nvPr>
        </p:nvSpPr>
        <p:spPr/>
        <p:txBody>
          <a:bodyPr/>
          <a:lstStyle/>
          <a:p>
            <a:r>
              <a:rPr lang="en-US"/>
              <a:t>|   LMPartnership.org   |   ahcunions.org</a:t>
            </a:r>
            <a:endParaRPr lang="en-US" dirty="0"/>
          </a:p>
        </p:txBody>
      </p:sp>
      <p:sp>
        <p:nvSpPr>
          <p:cNvPr id="5" name="Slide Number Placeholder 4">
            <a:extLst>
              <a:ext uri="{FF2B5EF4-FFF2-40B4-BE49-F238E27FC236}">
                <a16:creationId xmlns:a16="http://schemas.microsoft.com/office/drawing/2014/main" id="{B2E0D269-B010-2A2B-BDBA-7B340F9D0A74}"/>
              </a:ext>
            </a:extLst>
          </p:cNvPr>
          <p:cNvSpPr>
            <a:spLocks noGrp="1"/>
          </p:cNvSpPr>
          <p:nvPr>
            <p:ph type="sldNum" sz="quarter" idx="4"/>
          </p:nvPr>
        </p:nvSpPr>
        <p:spPr/>
        <p:txBody>
          <a:bodyPr/>
          <a:lstStyle/>
          <a:p>
            <a:fld id="{5674D194-7E72-F347-8B45-20BD1154121B}" type="slidenum">
              <a:rPr lang="en-US" smtClean="0"/>
              <a:pPr/>
              <a:t>2</a:t>
            </a:fld>
            <a:endParaRPr lang="en-US" dirty="0"/>
          </a:p>
        </p:txBody>
      </p:sp>
      <p:sp>
        <p:nvSpPr>
          <p:cNvPr id="7" name="Content Placeholder 2">
            <a:extLst>
              <a:ext uri="{FF2B5EF4-FFF2-40B4-BE49-F238E27FC236}">
                <a16:creationId xmlns:a16="http://schemas.microsoft.com/office/drawing/2014/main" id="{4A4D158B-DFE0-D0EC-E666-4996A440BF32}"/>
              </a:ext>
            </a:extLst>
          </p:cNvPr>
          <p:cNvSpPr>
            <a:spLocks noGrp="1"/>
          </p:cNvSpPr>
          <p:nvPr>
            <p:ph idx="1"/>
          </p:nvPr>
        </p:nvSpPr>
        <p:spPr>
          <a:xfrm>
            <a:off x="487679" y="1097280"/>
            <a:ext cx="5403541" cy="2305286"/>
          </a:xfrm>
        </p:spPr>
        <p:txBody>
          <a:bodyPr>
            <a:noAutofit/>
          </a:bodyPr>
          <a:lstStyle/>
          <a:p>
            <a:pPr marL="0" indent="0">
              <a:spcBef>
                <a:spcPts val="600"/>
              </a:spcBef>
              <a:buNone/>
            </a:pPr>
            <a:r>
              <a:rPr lang="en-US" sz="1800" b="1" dirty="0">
                <a:solidFill>
                  <a:srgbClr val="4BA950"/>
                </a:solidFill>
                <a:latin typeface="Arial Black" panose="020B0604020202020204" pitchFamily="34" charset="0"/>
                <a:cs typeface="Arial Black" panose="020B0604020202020204" pitchFamily="34" charset="0"/>
              </a:rPr>
              <a:t>BACKGROUND</a:t>
            </a:r>
          </a:p>
          <a:p>
            <a:pPr>
              <a:lnSpc>
                <a:spcPct val="100000"/>
              </a:lnSpc>
              <a:spcBef>
                <a:spcPts val="600"/>
              </a:spcBef>
            </a:pPr>
            <a:r>
              <a:rPr lang="en-US" sz="1400" dirty="0">
                <a:solidFill>
                  <a:srgbClr val="0D4B8E"/>
                </a:solidFill>
              </a:rPr>
              <a:t>The National Affordability and Competitiveness Task Force was formed as part of the 2021 Alliance National Agreement to bring together labor and management to explore issues of affordability, market position, and competition affecting the future of KP in each of its markets.</a:t>
            </a:r>
          </a:p>
          <a:p>
            <a:pPr>
              <a:lnSpc>
                <a:spcPct val="100000"/>
              </a:lnSpc>
              <a:spcBef>
                <a:spcPts val="600"/>
              </a:spcBef>
            </a:pPr>
            <a:r>
              <a:rPr lang="en-US" sz="1400" dirty="0">
                <a:solidFill>
                  <a:srgbClr val="0D4B8E"/>
                </a:solidFill>
              </a:rPr>
              <a:t>In addition to the national task force, there are 7 regional task forces in Colorado, Georgia, Hawaii, the Mid-Atlantic States, Northwest, Southern California, and Washington.</a:t>
            </a:r>
            <a:endParaRPr lang="en-US" sz="1400" b="1" dirty="0">
              <a:solidFill>
                <a:srgbClr val="0D4B8E"/>
              </a:solidFill>
            </a:endParaRPr>
          </a:p>
        </p:txBody>
      </p:sp>
      <p:sp>
        <p:nvSpPr>
          <p:cNvPr id="8" name="Content Placeholder 2">
            <a:extLst>
              <a:ext uri="{FF2B5EF4-FFF2-40B4-BE49-F238E27FC236}">
                <a16:creationId xmlns:a16="http://schemas.microsoft.com/office/drawing/2014/main" id="{1F8D28DB-D233-48BD-B920-7ADDF30A8651}"/>
              </a:ext>
            </a:extLst>
          </p:cNvPr>
          <p:cNvSpPr txBox="1">
            <a:spLocks/>
          </p:cNvSpPr>
          <p:nvPr/>
        </p:nvSpPr>
        <p:spPr>
          <a:xfrm>
            <a:off x="507680" y="3383280"/>
            <a:ext cx="5474809" cy="2973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D4C8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D4C8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D4C8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D4C8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D4C8F"/>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800" b="1" dirty="0">
                <a:solidFill>
                  <a:srgbClr val="4BA950"/>
                </a:solidFill>
                <a:latin typeface="Arial Black" panose="020B0604020202020204" pitchFamily="34" charset="0"/>
                <a:cs typeface="Arial Black" panose="020B0604020202020204" pitchFamily="34" charset="0"/>
              </a:rPr>
              <a:t>SUMMARY</a:t>
            </a:r>
          </a:p>
          <a:p>
            <a:pPr marL="0" indent="0">
              <a:lnSpc>
                <a:spcPct val="100000"/>
              </a:lnSpc>
              <a:spcBef>
                <a:spcPts val="600"/>
              </a:spcBef>
              <a:buNone/>
            </a:pPr>
            <a:r>
              <a:rPr lang="en-US" sz="1400" dirty="0">
                <a:solidFill>
                  <a:srgbClr val="0D4B8E"/>
                </a:solidFill>
              </a:rPr>
              <a:t>In 2023, the goal was to achieve </a:t>
            </a:r>
            <a:r>
              <a:rPr lang="en-US" sz="1400" b="1" dirty="0">
                <a:solidFill>
                  <a:srgbClr val="0D4B8E"/>
                </a:solidFill>
              </a:rPr>
              <a:t>$76.5 million in total cost savings across 7 markets </a:t>
            </a:r>
            <a:r>
              <a:rPr lang="en-US" sz="1400" dirty="0">
                <a:solidFill>
                  <a:srgbClr val="0D4B8E"/>
                </a:solidFill>
              </a:rPr>
              <a:t>through:</a:t>
            </a:r>
          </a:p>
          <a:p>
            <a:pPr>
              <a:lnSpc>
                <a:spcPct val="100000"/>
              </a:lnSpc>
              <a:spcBef>
                <a:spcPts val="600"/>
              </a:spcBef>
            </a:pPr>
            <a:r>
              <a:rPr lang="en-US" sz="1400" dirty="0">
                <a:solidFill>
                  <a:srgbClr val="0D4B8E"/>
                </a:solidFill>
              </a:rPr>
              <a:t>Regional task forces launching mutually approved affordability projects to meet or exceed affordability targets</a:t>
            </a:r>
          </a:p>
          <a:p>
            <a:pPr>
              <a:lnSpc>
                <a:spcPct val="100000"/>
              </a:lnSpc>
              <a:spcBef>
                <a:spcPts val="600"/>
              </a:spcBef>
            </a:pPr>
            <a:r>
              <a:rPr lang="en-US" sz="1400" dirty="0">
                <a:solidFill>
                  <a:srgbClr val="0D4B8E"/>
                </a:solidFill>
              </a:rPr>
              <a:t>National task force working with regional groups to assess progress of affordability initiatives, identify and surmount challenges, develop best practices</a:t>
            </a:r>
          </a:p>
          <a:p>
            <a:pPr marL="0" indent="0">
              <a:lnSpc>
                <a:spcPct val="100000"/>
              </a:lnSpc>
              <a:spcBef>
                <a:spcPts val="600"/>
              </a:spcBef>
              <a:buNone/>
            </a:pPr>
            <a:r>
              <a:rPr lang="en-US" sz="1400" dirty="0">
                <a:solidFill>
                  <a:srgbClr val="0D4B8E"/>
                </a:solidFill>
              </a:rPr>
              <a:t>Collectively, the National Task Force, 7 Regional Task Forces and 56,000 Alliance-represented workers achieved </a:t>
            </a:r>
            <a:r>
              <a:rPr lang="en-US" sz="1400" b="1" dirty="0">
                <a:solidFill>
                  <a:srgbClr val="0D4B8E"/>
                </a:solidFill>
              </a:rPr>
              <a:t>$114.38 million in recurring cost savings in 2023, exceeding the target by 49%.</a:t>
            </a:r>
          </a:p>
        </p:txBody>
      </p:sp>
      <p:sp>
        <p:nvSpPr>
          <p:cNvPr id="10" name="Content Placeholder 2">
            <a:extLst>
              <a:ext uri="{FF2B5EF4-FFF2-40B4-BE49-F238E27FC236}">
                <a16:creationId xmlns:a16="http://schemas.microsoft.com/office/drawing/2014/main" id="{CC418777-51EA-1131-280D-A44F3C375A76}"/>
              </a:ext>
            </a:extLst>
          </p:cNvPr>
          <p:cNvSpPr txBox="1">
            <a:spLocks/>
          </p:cNvSpPr>
          <p:nvPr/>
        </p:nvSpPr>
        <p:spPr>
          <a:xfrm>
            <a:off x="6342440" y="1097279"/>
            <a:ext cx="5208414" cy="5760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D4C8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D4C8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D4C8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D4C8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D4C8F"/>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800" b="1" dirty="0">
                <a:solidFill>
                  <a:srgbClr val="4BA950"/>
                </a:solidFill>
                <a:latin typeface="Arial Black" panose="020B0604020202020204" pitchFamily="34" charset="0"/>
                <a:cs typeface="Arial Black" panose="020B0604020202020204" pitchFamily="34" charset="0"/>
              </a:rPr>
              <a:t>MARKET OUTCOMES</a:t>
            </a:r>
          </a:p>
          <a:p>
            <a:pPr marL="0" indent="0">
              <a:lnSpc>
                <a:spcPct val="100000"/>
              </a:lnSpc>
              <a:spcBef>
                <a:spcPts val="600"/>
              </a:spcBef>
              <a:buNone/>
            </a:pPr>
            <a:r>
              <a:rPr lang="en-US" sz="1400" dirty="0">
                <a:solidFill>
                  <a:srgbClr val="0D4B8E"/>
                </a:solidFill>
              </a:rPr>
              <a:t>Each regional task force surpassed its individual cost-savings target, reflecting the </a:t>
            </a:r>
            <a:r>
              <a:rPr lang="en-US" sz="1400" b="1" dirty="0">
                <a:solidFill>
                  <a:srgbClr val="0D4B8E"/>
                </a:solidFill>
              </a:rPr>
              <a:t>collaboration between labor and management to identify and address unique challenges in each market, </a:t>
            </a:r>
            <a:r>
              <a:rPr lang="en-US" sz="1400" dirty="0">
                <a:solidFill>
                  <a:srgbClr val="0D4B8E"/>
                </a:solidFill>
              </a:rPr>
              <a:t>such as:</a:t>
            </a:r>
          </a:p>
          <a:p>
            <a:pPr>
              <a:lnSpc>
                <a:spcPct val="100000"/>
              </a:lnSpc>
              <a:spcBef>
                <a:spcPts val="600"/>
              </a:spcBef>
            </a:pPr>
            <a:r>
              <a:rPr lang="en-US" sz="1400" b="1" dirty="0">
                <a:solidFill>
                  <a:srgbClr val="0D4B8E"/>
                </a:solidFill>
              </a:rPr>
              <a:t>Seizing opportunities </a:t>
            </a:r>
            <a:r>
              <a:rPr lang="en-US" sz="1400" dirty="0">
                <a:solidFill>
                  <a:srgbClr val="0D4B8E"/>
                </a:solidFill>
              </a:rPr>
              <a:t>to convert to </a:t>
            </a:r>
            <a:r>
              <a:rPr lang="en-US" sz="1400" dirty="0" err="1">
                <a:solidFill>
                  <a:srgbClr val="0D4B8E"/>
                </a:solidFill>
              </a:rPr>
              <a:t>Amjevita</a:t>
            </a:r>
            <a:r>
              <a:rPr lang="en-US" sz="1400" baseline="30000" dirty="0">
                <a:solidFill>
                  <a:srgbClr val="0D4B8E"/>
                </a:solidFill>
              </a:rPr>
              <a:t>™</a:t>
            </a:r>
            <a:r>
              <a:rPr lang="en-US" sz="1400" dirty="0">
                <a:solidFill>
                  <a:srgbClr val="0D4B8E"/>
                </a:solidFill>
              </a:rPr>
              <a:t>, a significantly less expensive biosimilar with the same safety and efficacy for treating inflammatory disease as Humira</a:t>
            </a:r>
            <a:r>
              <a:rPr lang="en-US" sz="1400" baseline="30000" dirty="0">
                <a:solidFill>
                  <a:srgbClr val="0D4B8E"/>
                </a:solidFill>
              </a:rPr>
              <a:t>®</a:t>
            </a:r>
            <a:r>
              <a:rPr lang="en-US" sz="1400" dirty="0">
                <a:solidFill>
                  <a:srgbClr val="0D4B8E"/>
                </a:solidFill>
              </a:rPr>
              <a:t>; and to reduce out-of-network COVID-19 testing</a:t>
            </a:r>
          </a:p>
          <a:p>
            <a:pPr>
              <a:lnSpc>
                <a:spcPct val="100000"/>
              </a:lnSpc>
              <a:spcBef>
                <a:spcPts val="600"/>
              </a:spcBef>
            </a:pPr>
            <a:r>
              <a:rPr lang="en-US" sz="1400" b="1" dirty="0">
                <a:solidFill>
                  <a:srgbClr val="0D4B8E"/>
                </a:solidFill>
              </a:rPr>
              <a:t>Improving affordability by making gains in quality care</a:t>
            </a:r>
          </a:p>
          <a:p>
            <a:pPr marL="457200" lvl="1">
              <a:lnSpc>
                <a:spcPct val="100000"/>
              </a:lnSpc>
              <a:spcBef>
                <a:spcPts val="600"/>
              </a:spcBef>
              <a:buFont typeface="System Font Regular"/>
              <a:buChar char="»"/>
            </a:pPr>
            <a:r>
              <a:rPr lang="en-US" sz="1400" dirty="0">
                <a:solidFill>
                  <a:srgbClr val="0D4B8E"/>
                </a:solidFill>
              </a:rPr>
              <a:t>Mid-Atlantic States </a:t>
            </a:r>
            <a:r>
              <a:rPr lang="en-US" sz="1400" b="1" dirty="0">
                <a:solidFill>
                  <a:srgbClr val="0D4B8E"/>
                </a:solidFill>
              </a:rPr>
              <a:t>helping patients avoid unnecessary hospital stays and emergency room visits</a:t>
            </a:r>
            <a:r>
              <a:rPr lang="en-US" sz="1400" dirty="0">
                <a:solidFill>
                  <a:srgbClr val="0D4B8E"/>
                </a:solidFill>
              </a:rPr>
              <a:t> by using patient care coordinators to direct patients to effective care options</a:t>
            </a:r>
          </a:p>
          <a:p>
            <a:pPr marL="457200" lvl="1">
              <a:lnSpc>
                <a:spcPct val="100000"/>
              </a:lnSpc>
              <a:spcBef>
                <a:spcPts val="600"/>
              </a:spcBef>
              <a:buFont typeface="System Font Regular"/>
              <a:buChar char="»"/>
            </a:pPr>
            <a:r>
              <a:rPr lang="en-US" sz="1400" dirty="0">
                <a:solidFill>
                  <a:srgbClr val="0D4B8E"/>
                </a:solidFill>
              </a:rPr>
              <a:t>In the Northwest, frontline workers are helping to </a:t>
            </a:r>
            <a:r>
              <a:rPr lang="en-US" sz="1400" b="1" dirty="0">
                <a:solidFill>
                  <a:srgbClr val="0D4B8E"/>
                </a:solidFill>
              </a:rPr>
              <a:t>save more than $1 million</a:t>
            </a:r>
            <a:r>
              <a:rPr lang="en-US" sz="1400" dirty="0">
                <a:solidFill>
                  <a:srgbClr val="0D4B8E"/>
                </a:solidFill>
              </a:rPr>
              <a:t> by coordinating the return of KP patients receiving emergency care in non-KP facilities.</a:t>
            </a:r>
          </a:p>
          <a:p>
            <a:pPr marL="457200" lvl="1">
              <a:lnSpc>
                <a:spcPct val="100000"/>
              </a:lnSpc>
              <a:spcBef>
                <a:spcPts val="600"/>
              </a:spcBef>
              <a:buFont typeface="System Font Regular"/>
              <a:buChar char="»"/>
            </a:pPr>
            <a:r>
              <a:rPr lang="en-US" sz="1400" dirty="0">
                <a:solidFill>
                  <a:srgbClr val="0D4B8E"/>
                </a:solidFill>
              </a:rPr>
              <a:t>Unit-based teams projects in affordability, attendance, quality, safety, and service yielded more than </a:t>
            </a:r>
            <a:r>
              <a:rPr lang="en-US" sz="1400" b="1" dirty="0">
                <a:solidFill>
                  <a:srgbClr val="0D4B8E"/>
                </a:solidFill>
              </a:rPr>
              <a:t>$41 million </a:t>
            </a:r>
            <a:br>
              <a:rPr lang="en-US" sz="1400" b="1" dirty="0">
                <a:solidFill>
                  <a:srgbClr val="0D4B8E"/>
                </a:solidFill>
              </a:rPr>
            </a:br>
            <a:r>
              <a:rPr lang="en-US" sz="1400" dirty="0">
                <a:solidFill>
                  <a:srgbClr val="0D4B8E"/>
                </a:solidFill>
              </a:rPr>
              <a:t>in cost savings overall for 2023.</a:t>
            </a:r>
            <a:endParaRPr lang="en-US" sz="1400" b="1" dirty="0">
              <a:solidFill>
                <a:srgbClr val="0D4B8E"/>
              </a:solidFill>
            </a:endParaRPr>
          </a:p>
        </p:txBody>
      </p:sp>
      <p:cxnSp>
        <p:nvCxnSpPr>
          <p:cNvPr id="12" name="Straight Connector 11">
            <a:extLst>
              <a:ext uri="{FF2B5EF4-FFF2-40B4-BE49-F238E27FC236}">
                <a16:creationId xmlns:a16="http://schemas.microsoft.com/office/drawing/2014/main" id="{06041C1C-B013-46CE-0D64-A70A998EC6B7}"/>
              </a:ext>
            </a:extLst>
          </p:cNvPr>
          <p:cNvCxnSpPr>
            <a:cxnSpLocks/>
          </p:cNvCxnSpPr>
          <p:nvPr/>
        </p:nvCxnSpPr>
        <p:spPr>
          <a:xfrm>
            <a:off x="6116833" y="914400"/>
            <a:ext cx="0" cy="5282119"/>
          </a:xfrm>
          <a:prstGeom prst="line">
            <a:avLst/>
          </a:prstGeom>
          <a:ln w="19050">
            <a:solidFill>
              <a:srgbClr val="4BA9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51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bldP spid="8" grpId="0"/>
      <p:bldP spid="10"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C6B4-7B2C-FB4B-BB68-2BC91143DF64}"/>
              </a:ext>
            </a:extLst>
          </p:cNvPr>
          <p:cNvSpPr>
            <a:spLocks noGrp="1"/>
          </p:cNvSpPr>
          <p:nvPr>
            <p:ph type="title"/>
          </p:nvPr>
        </p:nvSpPr>
        <p:spPr>
          <a:xfrm>
            <a:off x="457199" y="1"/>
            <a:ext cx="11734795" cy="1143000"/>
          </a:xfrm>
        </p:spPr>
        <p:txBody>
          <a:bodyPr/>
          <a:lstStyle/>
          <a:p>
            <a:r>
              <a:rPr lang="en-US" dirty="0"/>
              <a:t>OUR STORY: 2023 NACTF Members &amp; Executive Sponsors </a:t>
            </a:r>
          </a:p>
        </p:txBody>
      </p:sp>
      <p:sp>
        <p:nvSpPr>
          <p:cNvPr id="4" name="Footer Placeholder 3">
            <a:extLst>
              <a:ext uri="{FF2B5EF4-FFF2-40B4-BE49-F238E27FC236}">
                <a16:creationId xmlns:a16="http://schemas.microsoft.com/office/drawing/2014/main" id="{FD7622B8-45BD-7F10-CA6F-00C834ADB4C2}"/>
              </a:ext>
            </a:extLst>
          </p:cNvPr>
          <p:cNvSpPr>
            <a:spLocks noGrp="1"/>
          </p:cNvSpPr>
          <p:nvPr>
            <p:ph type="ftr" sz="quarter" idx="3"/>
          </p:nvPr>
        </p:nvSpPr>
        <p:spPr/>
        <p:txBody>
          <a:bodyPr/>
          <a:lstStyle/>
          <a:p>
            <a:r>
              <a:rPr lang="en-US"/>
              <a:t>|   LMPartnership.org   |   ahcunions.org</a:t>
            </a:r>
            <a:endParaRPr lang="en-US" dirty="0"/>
          </a:p>
        </p:txBody>
      </p:sp>
      <p:sp>
        <p:nvSpPr>
          <p:cNvPr id="5" name="Slide Number Placeholder 4">
            <a:extLst>
              <a:ext uri="{FF2B5EF4-FFF2-40B4-BE49-F238E27FC236}">
                <a16:creationId xmlns:a16="http://schemas.microsoft.com/office/drawing/2014/main" id="{B2E0D269-B010-2A2B-BDBA-7B340F9D0A74}"/>
              </a:ext>
            </a:extLst>
          </p:cNvPr>
          <p:cNvSpPr>
            <a:spLocks noGrp="1"/>
          </p:cNvSpPr>
          <p:nvPr>
            <p:ph type="sldNum" sz="quarter" idx="4"/>
          </p:nvPr>
        </p:nvSpPr>
        <p:spPr/>
        <p:txBody>
          <a:bodyPr/>
          <a:lstStyle/>
          <a:p>
            <a:fld id="{5674D194-7E72-F347-8B45-20BD1154121B}" type="slidenum">
              <a:rPr lang="en-US" smtClean="0"/>
              <a:pPr/>
              <a:t>3</a:t>
            </a:fld>
            <a:endParaRPr lang="en-US" dirty="0"/>
          </a:p>
        </p:txBody>
      </p:sp>
      <p:sp>
        <p:nvSpPr>
          <p:cNvPr id="7" name="Content Placeholder 2">
            <a:extLst>
              <a:ext uri="{FF2B5EF4-FFF2-40B4-BE49-F238E27FC236}">
                <a16:creationId xmlns:a16="http://schemas.microsoft.com/office/drawing/2014/main" id="{4A4D158B-DFE0-D0EC-E666-4996A440BF32}"/>
              </a:ext>
            </a:extLst>
          </p:cNvPr>
          <p:cNvSpPr>
            <a:spLocks noGrp="1"/>
          </p:cNvSpPr>
          <p:nvPr>
            <p:ph idx="1"/>
          </p:nvPr>
        </p:nvSpPr>
        <p:spPr>
          <a:xfrm>
            <a:off x="685800" y="1143000"/>
            <a:ext cx="11242765" cy="1417320"/>
          </a:xfrm>
        </p:spPr>
        <p:txBody>
          <a:bodyPr>
            <a:noAutofit/>
          </a:bodyPr>
          <a:lstStyle/>
          <a:p>
            <a:pPr marL="0" indent="0">
              <a:spcBef>
                <a:spcPts val="600"/>
              </a:spcBef>
              <a:buNone/>
            </a:pPr>
            <a:r>
              <a:rPr lang="en-US" sz="1600" b="1" dirty="0">
                <a:solidFill>
                  <a:srgbClr val="00ABC8"/>
                </a:solidFill>
                <a:latin typeface="Arial Black" panose="020B0604020202020204" pitchFamily="34" charset="0"/>
                <a:cs typeface="Arial Black" panose="020B0604020202020204" pitchFamily="34" charset="0"/>
              </a:rPr>
              <a:t>ALLIANCE OF HEALTH CARE UNIONS</a:t>
            </a:r>
          </a:p>
          <a:p>
            <a:pPr>
              <a:spcBef>
                <a:spcPts val="300"/>
              </a:spcBef>
            </a:pPr>
            <a:r>
              <a:rPr lang="en-US" sz="1400" dirty="0">
                <a:solidFill>
                  <a:srgbClr val="0D4B8E"/>
                </a:solidFill>
              </a:rPr>
              <a:t>Jonathon Baker, vice president, OFNHP Local 5017</a:t>
            </a:r>
          </a:p>
          <a:p>
            <a:pPr>
              <a:spcBef>
                <a:spcPts val="300"/>
              </a:spcBef>
            </a:pPr>
            <a:r>
              <a:rPr lang="en-US" sz="1400" dirty="0" err="1">
                <a:solidFill>
                  <a:srgbClr val="0D4B8E"/>
                </a:solidFill>
              </a:rPr>
              <a:t>Micheal</a:t>
            </a:r>
            <a:r>
              <a:rPr lang="en-US" sz="1400" dirty="0">
                <a:solidFill>
                  <a:srgbClr val="0D4B8E"/>
                </a:solidFill>
              </a:rPr>
              <a:t> Barnett, president, USW Local 7600</a:t>
            </a:r>
          </a:p>
          <a:p>
            <a:pPr>
              <a:spcBef>
                <a:spcPts val="300"/>
              </a:spcBef>
            </a:pPr>
            <a:r>
              <a:rPr lang="en-US" sz="1400" dirty="0">
                <a:solidFill>
                  <a:srgbClr val="0D4B8E"/>
                </a:solidFill>
              </a:rPr>
              <a:t>Nate Bernstein, healthcare director, UFCW Local 7 </a:t>
            </a:r>
          </a:p>
          <a:p>
            <a:pPr>
              <a:spcBef>
                <a:spcPts val="300"/>
              </a:spcBef>
            </a:pPr>
            <a:r>
              <a:rPr lang="en-US" sz="1400" dirty="0">
                <a:solidFill>
                  <a:srgbClr val="0D4B8E"/>
                </a:solidFill>
              </a:rPr>
              <a:t>Sandra Flores, chief of staff, Alliance of Health Care Unions</a:t>
            </a:r>
          </a:p>
          <a:p>
            <a:pPr>
              <a:spcBef>
                <a:spcPts val="300"/>
              </a:spcBef>
            </a:pPr>
            <a:r>
              <a:rPr lang="en-US" sz="1400" dirty="0">
                <a:solidFill>
                  <a:srgbClr val="0D4B8E"/>
                </a:solidFill>
              </a:rPr>
              <a:t>Charmaine Morales, president, UNAC/UHCP</a:t>
            </a:r>
          </a:p>
        </p:txBody>
      </p:sp>
      <p:sp>
        <p:nvSpPr>
          <p:cNvPr id="3" name="Content Placeholder 2">
            <a:extLst>
              <a:ext uri="{FF2B5EF4-FFF2-40B4-BE49-F238E27FC236}">
                <a16:creationId xmlns:a16="http://schemas.microsoft.com/office/drawing/2014/main" id="{98C4A9E7-276B-0259-9D6E-0FD2456EA3FF}"/>
              </a:ext>
            </a:extLst>
          </p:cNvPr>
          <p:cNvSpPr txBox="1">
            <a:spLocks/>
          </p:cNvSpPr>
          <p:nvPr/>
        </p:nvSpPr>
        <p:spPr>
          <a:xfrm>
            <a:off x="685801" y="2668706"/>
            <a:ext cx="11036808" cy="1417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D4C8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D4C8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D4C8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D4C8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D4C8F"/>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a:solidFill>
                  <a:srgbClr val="00ABC8"/>
                </a:solidFill>
                <a:latin typeface="Arial Black" panose="020B0604020202020204" pitchFamily="34" charset="0"/>
                <a:cs typeface="Arial Black" panose="020B0604020202020204" pitchFamily="34" charset="0"/>
              </a:rPr>
              <a:t>KAISER PERMANENTE</a:t>
            </a:r>
          </a:p>
          <a:p>
            <a:pPr>
              <a:spcBef>
                <a:spcPts val="300"/>
              </a:spcBef>
            </a:pPr>
            <a:r>
              <a:rPr lang="en-US" sz="1400" dirty="0">
                <a:solidFill>
                  <a:srgbClr val="0D4B8E"/>
                </a:solidFill>
              </a:rPr>
              <a:t>Camille </a:t>
            </a:r>
            <a:r>
              <a:rPr lang="en-US" sz="1400" dirty="0" err="1">
                <a:solidFill>
                  <a:srgbClr val="0D4B8E"/>
                </a:solidFill>
              </a:rPr>
              <a:t>Applin</a:t>
            </a:r>
            <a:r>
              <a:rPr lang="en-US" sz="1400" dirty="0">
                <a:solidFill>
                  <a:srgbClr val="0D4B8E"/>
                </a:solidFill>
              </a:rPr>
              <a:t>-Jones, vice president, Ambulatory Care and Clinical Services, Northwest</a:t>
            </a:r>
          </a:p>
          <a:p>
            <a:pPr>
              <a:spcBef>
                <a:spcPts val="300"/>
              </a:spcBef>
            </a:pPr>
            <a:r>
              <a:rPr lang="en-US" sz="1400" dirty="0">
                <a:solidFill>
                  <a:srgbClr val="0D4B8E"/>
                </a:solidFill>
              </a:rPr>
              <a:t>CJ Bhalla, senior vice president and chief financial officer, Northern California</a:t>
            </a:r>
          </a:p>
          <a:p>
            <a:pPr>
              <a:spcBef>
                <a:spcPts val="300"/>
              </a:spcBef>
            </a:pPr>
            <a:r>
              <a:rPr lang="en-US" sz="1400" dirty="0">
                <a:solidFill>
                  <a:srgbClr val="0D4B8E"/>
                </a:solidFill>
              </a:rPr>
              <a:t>Sylvia </a:t>
            </a:r>
            <a:r>
              <a:rPr lang="en-US" sz="1400" dirty="0" err="1">
                <a:solidFill>
                  <a:srgbClr val="0D4B8E"/>
                </a:solidFill>
              </a:rPr>
              <a:t>Everroad</a:t>
            </a:r>
            <a:r>
              <a:rPr lang="en-US" sz="1400" dirty="0">
                <a:solidFill>
                  <a:srgbClr val="0D4B8E"/>
                </a:solidFill>
              </a:rPr>
              <a:t>, chief operating officer (retired), Southern California Permanente Medical Group </a:t>
            </a:r>
          </a:p>
          <a:p>
            <a:pPr>
              <a:spcBef>
                <a:spcPts val="300"/>
              </a:spcBef>
            </a:pPr>
            <a:r>
              <a:rPr lang="en-US" sz="1400" dirty="0">
                <a:solidFill>
                  <a:srgbClr val="0D4B8E"/>
                </a:solidFill>
              </a:rPr>
              <a:t>Leslie McKendrick, senior vice president and chief operating officer, Southern California and Hawaii</a:t>
            </a:r>
          </a:p>
          <a:p>
            <a:pPr>
              <a:spcBef>
                <a:spcPts val="300"/>
              </a:spcBef>
            </a:pPr>
            <a:r>
              <a:rPr lang="en-US" sz="1400" dirty="0">
                <a:solidFill>
                  <a:srgbClr val="0D4B8E"/>
                </a:solidFill>
              </a:rPr>
              <a:t>Jack </a:t>
            </a:r>
            <a:r>
              <a:rPr lang="en-US" sz="1400" dirty="0" err="1">
                <a:solidFill>
                  <a:srgbClr val="0D4B8E"/>
                </a:solidFill>
              </a:rPr>
              <a:t>Weberski</a:t>
            </a:r>
            <a:r>
              <a:rPr lang="en-US" sz="1400" dirty="0">
                <a:solidFill>
                  <a:srgbClr val="0D4B8E"/>
                </a:solidFill>
              </a:rPr>
              <a:t>, vice president (Economics), National Labor Relations </a:t>
            </a:r>
          </a:p>
        </p:txBody>
      </p:sp>
      <p:sp>
        <p:nvSpPr>
          <p:cNvPr id="6" name="Content Placeholder 2">
            <a:extLst>
              <a:ext uri="{FF2B5EF4-FFF2-40B4-BE49-F238E27FC236}">
                <a16:creationId xmlns:a16="http://schemas.microsoft.com/office/drawing/2014/main" id="{E740142A-42DA-B20F-1C17-7C11C4C94F15}"/>
              </a:ext>
            </a:extLst>
          </p:cNvPr>
          <p:cNvSpPr txBox="1">
            <a:spLocks/>
          </p:cNvSpPr>
          <p:nvPr/>
        </p:nvSpPr>
        <p:spPr>
          <a:xfrm>
            <a:off x="685801" y="5320430"/>
            <a:ext cx="11036808" cy="9432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D4C8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D4C8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D4C8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D4C8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D4C8F"/>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a:solidFill>
                  <a:srgbClr val="00ABC8"/>
                </a:solidFill>
                <a:latin typeface="Arial Black" panose="020B0604020202020204" pitchFamily="34" charset="0"/>
                <a:cs typeface="Arial Black" panose="020B0604020202020204" pitchFamily="34" charset="0"/>
              </a:rPr>
              <a:t>EXECUTIVE SPONSORS</a:t>
            </a:r>
          </a:p>
          <a:p>
            <a:pPr>
              <a:spcBef>
                <a:spcPts val="300"/>
              </a:spcBef>
            </a:pPr>
            <a:r>
              <a:rPr lang="en-US" sz="1400" dirty="0">
                <a:solidFill>
                  <a:srgbClr val="0D4B8E"/>
                </a:solidFill>
              </a:rPr>
              <a:t>Chris Grant, chief operating officer, Permanente Federation</a:t>
            </a:r>
          </a:p>
          <a:p>
            <a:pPr>
              <a:spcBef>
                <a:spcPts val="300"/>
              </a:spcBef>
            </a:pPr>
            <a:r>
              <a:rPr lang="en-US" sz="1400" dirty="0">
                <a:solidFill>
                  <a:srgbClr val="0D4B8E"/>
                </a:solidFill>
              </a:rPr>
              <a:t>Arlene </a:t>
            </a:r>
            <a:r>
              <a:rPr lang="en-US" sz="1400" dirty="0" err="1">
                <a:solidFill>
                  <a:srgbClr val="0D4B8E"/>
                </a:solidFill>
              </a:rPr>
              <a:t>Peasnall</a:t>
            </a:r>
            <a:r>
              <a:rPr lang="en-US" sz="1400" dirty="0">
                <a:solidFill>
                  <a:srgbClr val="0D4B8E"/>
                </a:solidFill>
              </a:rPr>
              <a:t>, senior vice president, Human Resources, Kaiser Permanente</a:t>
            </a:r>
          </a:p>
          <a:p>
            <a:pPr>
              <a:spcBef>
                <a:spcPts val="300"/>
              </a:spcBef>
            </a:pPr>
            <a:r>
              <a:rPr lang="en-US" sz="1400" dirty="0">
                <a:solidFill>
                  <a:srgbClr val="0D4B8E"/>
                </a:solidFill>
              </a:rPr>
              <a:t>Hal Ruddick, executive director, Alliance of Health Care Unions</a:t>
            </a:r>
          </a:p>
        </p:txBody>
      </p:sp>
      <p:sp>
        <p:nvSpPr>
          <p:cNvPr id="8" name="Content Placeholder 2">
            <a:extLst>
              <a:ext uri="{FF2B5EF4-FFF2-40B4-BE49-F238E27FC236}">
                <a16:creationId xmlns:a16="http://schemas.microsoft.com/office/drawing/2014/main" id="{C3C38EC7-F417-81F0-AE75-A35577BD81D9}"/>
              </a:ext>
            </a:extLst>
          </p:cNvPr>
          <p:cNvSpPr txBox="1">
            <a:spLocks/>
          </p:cNvSpPr>
          <p:nvPr/>
        </p:nvSpPr>
        <p:spPr>
          <a:xfrm>
            <a:off x="685800" y="4194412"/>
            <a:ext cx="11036808" cy="10176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D4C8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D4C8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D4C8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D4C8F"/>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D4C8F"/>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dirty="0">
                <a:solidFill>
                  <a:srgbClr val="00ABC8"/>
                </a:solidFill>
                <a:latin typeface="Arial Black" panose="020B0604020202020204" pitchFamily="34" charset="0"/>
                <a:cs typeface="Arial Black" panose="020B0604020202020204" pitchFamily="34" charset="0"/>
              </a:rPr>
              <a:t>TRI-CHAIRS</a:t>
            </a:r>
            <a:endParaRPr lang="en-US" sz="1600" dirty="0">
              <a:solidFill>
                <a:srgbClr val="0D4B8E"/>
              </a:solidFill>
            </a:endParaRPr>
          </a:p>
          <a:p>
            <a:pPr>
              <a:spcBef>
                <a:spcPts val="300"/>
              </a:spcBef>
            </a:pPr>
            <a:r>
              <a:rPr lang="en-US" sz="1400" dirty="0">
                <a:solidFill>
                  <a:srgbClr val="0D4B8E"/>
                </a:solidFill>
              </a:rPr>
              <a:t>Jim Pruitt, vice president of Labor Relations, The Permanente Federation </a:t>
            </a:r>
          </a:p>
          <a:p>
            <a:pPr>
              <a:spcBef>
                <a:spcPts val="300"/>
              </a:spcBef>
            </a:pPr>
            <a:r>
              <a:rPr lang="en-US" sz="1400" dirty="0">
                <a:solidFill>
                  <a:srgbClr val="0D4B8E"/>
                </a:solidFill>
              </a:rPr>
              <a:t>Hal Ruddick, executive director, Alliance of Health Care Unions</a:t>
            </a:r>
          </a:p>
          <a:p>
            <a:pPr>
              <a:spcBef>
                <a:spcPts val="300"/>
              </a:spcBef>
            </a:pPr>
            <a:r>
              <a:rPr lang="en-US" sz="1400" dirty="0">
                <a:solidFill>
                  <a:srgbClr val="0D4B8E"/>
                </a:solidFill>
              </a:rPr>
              <a:t>Steve Shields, senior vice president, National Labor Relations &amp; Office of Labor Management Partnership </a:t>
            </a:r>
          </a:p>
        </p:txBody>
      </p:sp>
    </p:spTree>
    <p:extLst>
      <p:ext uri="{BB962C8B-B14F-4D97-AF65-F5344CB8AC3E}">
        <p14:creationId xmlns:p14="http://schemas.microsoft.com/office/powerpoint/2010/main" val="19576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uiExpand="1"/>
      <p:bldP spid="6" grpId="0" uiExpand="1"/>
      <p:bldP spid="8"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485163D-E493-0FB3-9C6B-D260B86D93E6}"/>
              </a:ext>
            </a:extLst>
          </p:cNvPr>
          <p:cNvSpPr>
            <a:spLocks noGrp="1"/>
          </p:cNvSpPr>
          <p:nvPr>
            <p:ph type="title"/>
          </p:nvPr>
        </p:nvSpPr>
        <p:spPr/>
        <p:txBody>
          <a:bodyPr/>
          <a:lstStyle/>
          <a:p>
            <a:r>
              <a:rPr lang="en-US" dirty="0"/>
              <a:t>OUR STORY: A Timeline</a:t>
            </a:r>
          </a:p>
        </p:txBody>
      </p:sp>
      <p:pic>
        <p:nvPicPr>
          <p:cNvPr id="20" name="Picture 19">
            <a:extLst>
              <a:ext uri="{FF2B5EF4-FFF2-40B4-BE49-F238E27FC236}">
                <a16:creationId xmlns:a16="http://schemas.microsoft.com/office/drawing/2014/main" id="{7DA952F6-15F4-A1C3-9F75-DD4CBDC9B164}"/>
              </a:ext>
            </a:extLst>
          </p:cNvPr>
          <p:cNvPicPr>
            <a:picLocks noChangeAspect="1"/>
          </p:cNvPicPr>
          <p:nvPr/>
        </p:nvPicPr>
        <p:blipFill>
          <a:blip r:embed="rId2"/>
          <a:stretch>
            <a:fillRect/>
          </a:stretch>
        </p:blipFill>
        <p:spPr>
          <a:xfrm>
            <a:off x="-9625" y="3358014"/>
            <a:ext cx="11734799" cy="388101"/>
          </a:xfrm>
          <a:prstGeom prst="rect">
            <a:avLst/>
          </a:prstGeom>
        </p:spPr>
      </p:pic>
      <p:grpSp>
        <p:nvGrpSpPr>
          <p:cNvPr id="21" name="Group 20">
            <a:extLst>
              <a:ext uri="{FF2B5EF4-FFF2-40B4-BE49-F238E27FC236}">
                <a16:creationId xmlns:a16="http://schemas.microsoft.com/office/drawing/2014/main" id="{267C2BCF-85B3-65AB-46AF-F7857FE22677}"/>
              </a:ext>
            </a:extLst>
          </p:cNvPr>
          <p:cNvGrpSpPr/>
          <p:nvPr/>
        </p:nvGrpSpPr>
        <p:grpSpPr>
          <a:xfrm>
            <a:off x="567983" y="1555280"/>
            <a:ext cx="3460725" cy="2078124"/>
            <a:chOff x="928396" y="1555280"/>
            <a:chExt cx="3460725" cy="2078124"/>
          </a:xfrm>
        </p:grpSpPr>
        <p:pic>
          <p:nvPicPr>
            <p:cNvPr id="22" name="Picture 21">
              <a:extLst>
                <a:ext uri="{FF2B5EF4-FFF2-40B4-BE49-F238E27FC236}">
                  <a16:creationId xmlns:a16="http://schemas.microsoft.com/office/drawing/2014/main" id="{E372B7B0-CCFE-8A7F-BBF2-73CAC1BB79A9}"/>
                </a:ext>
              </a:extLst>
            </p:cNvPr>
            <p:cNvPicPr>
              <a:picLocks noChangeAspect="1"/>
            </p:cNvPicPr>
            <p:nvPr/>
          </p:nvPicPr>
          <p:blipFill>
            <a:blip r:embed="rId3"/>
            <a:stretch>
              <a:fillRect/>
            </a:stretch>
          </p:blipFill>
          <p:spPr>
            <a:xfrm>
              <a:off x="1306760" y="1555280"/>
              <a:ext cx="1734683" cy="423889"/>
            </a:xfrm>
            <a:prstGeom prst="rect">
              <a:avLst/>
            </a:prstGeom>
          </p:spPr>
        </p:pic>
        <p:sp>
          <p:nvSpPr>
            <p:cNvPr id="23" name="TextBox 22">
              <a:extLst>
                <a:ext uri="{FF2B5EF4-FFF2-40B4-BE49-F238E27FC236}">
                  <a16:creationId xmlns:a16="http://schemas.microsoft.com/office/drawing/2014/main" id="{9E55935F-B242-05ED-436A-6A0291FA9F68}"/>
                </a:ext>
              </a:extLst>
            </p:cNvPr>
            <p:cNvSpPr txBox="1"/>
            <p:nvPr/>
          </p:nvSpPr>
          <p:spPr>
            <a:xfrm>
              <a:off x="1114679" y="2097674"/>
              <a:ext cx="3274442" cy="1154162"/>
            </a:xfrm>
            <a:prstGeom prst="rect">
              <a:avLst/>
            </a:prstGeom>
            <a:noFill/>
          </p:spPr>
          <p:txBody>
            <a:bodyPr wrap="square" rtlCol="0">
              <a:spAutoFit/>
            </a:bodyPr>
            <a:lstStyle/>
            <a:p>
              <a:r>
                <a:rPr lang="en-US" sz="1600" b="1" dirty="0">
                  <a:solidFill>
                    <a:srgbClr val="00ABC8"/>
                  </a:solidFill>
                  <a:latin typeface="Arial Black" panose="020B0604020202020204" pitchFamily="34" charset="0"/>
                  <a:cs typeface="Arial Black" panose="020B0604020202020204" pitchFamily="34" charset="0"/>
                </a:rPr>
                <a:t>2021 </a:t>
              </a:r>
            </a:p>
            <a:p>
              <a:pPr marL="194310" indent="-194310">
                <a:spcBef>
                  <a:spcPts val="600"/>
                </a:spcBef>
                <a:buClr>
                  <a:srgbClr val="4BA950"/>
                </a:buClr>
                <a:buFont typeface="Arial" panose="020B0604020202020204" pitchFamily="34" charset="0"/>
                <a:buChar char="•"/>
              </a:pPr>
              <a:r>
                <a:rPr lang="en-US" sz="1600" dirty="0">
                  <a:latin typeface="Arial Narrow" panose="020B0604020202020204" pitchFamily="34" charset="0"/>
                  <a:cs typeface="Arial Narrow" panose="020B0604020202020204" pitchFamily="34" charset="0"/>
                </a:rPr>
                <a:t>Alliance National Agreement </a:t>
              </a:r>
              <a:br>
                <a:rPr lang="en-US" sz="1600" dirty="0">
                  <a:latin typeface="Arial Narrow" panose="020B0604020202020204" pitchFamily="34" charset="0"/>
                  <a:cs typeface="Arial Narrow" panose="020B0604020202020204" pitchFamily="34" charset="0"/>
                </a:rPr>
              </a:br>
              <a:r>
                <a:rPr lang="en-US" sz="1600" dirty="0">
                  <a:latin typeface="Arial Narrow" panose="020B0604020202020204" pitchFamily="34" charset="0"/>
                  <a:cs typeface="Arial Narrow" panose="020B0604020202020204" pitchFamily="34" charset="0"/>
                </a:rPr>
                <a:t>establishes the National Affordability </a:t>
              </a:r>
              <a:br>
                <a:rPr lang="en-US" sz="1600" dirty="0">
                  <a:latin typeface="Arial Narrow" panose="020B0604020202020204" pitchFamily="34" charset="0"/>
                  <a:cs typeface="Arial Narrow" panose="020B0604020202020204" pitchFamily="34" charset="0"/>
                </a:rPr>
              </a:br>
              <a:r>
                <a:rPr lang="en-US" sz="1600" dirty="0">
                  <a:latin typeface="Arial Narrow" panose="020B0604020202020204" pitchFamily="34" charset="0"/>
                  <a:cs typeface="Arial Narrow" panose="020B0604020202020204" pitchFamily="34" charset="0"/>
                </a:rPr>
                <a:t>and Competitiveness Task Force</a:t>
              </a:r>
            </a:p>
          </p:txBody>
        </p:sp>
        <p:grpSp>
          <p:nvGrpSpPr>
            <p:cNvPr id="24" name="Group 23">
              <a:extLst>
                <a:ext uri="{FF2B5EF4-FFF2-40B4-BE49-F238E27FC236}">
                  <a16:creationId xmlns:a16="http://schemas.microsoft.com/office/drawing/2014/main" id="{EDC846D1-CE02-2FFA-5C65-2B7DBA5C93A5}"/>
                </a:ext>
              </a:extLst>
            </p:cNvPr>
            <p:cNvGrpSpPr/>
            <p:nvPr/>
          </p:nvGrpSpPr>
          <p:grpSpPr>
            <a:xfrm>
              <a:off x="928396" y="2247447"/>
              <a:ext cx="177800" cy="1385957"/>
              <a:chOff x="928396" y="2131943"/>
              <a:chExt cx="177800" cy="1385957"/>
            </a:xfrm>
          </p:grpSpPr>
          <p:pic>
            <p:nvPicPr>
              <p:cNvPr id="25" name="Picture 24">
                <a:extLst>
                  <a:ext uri="{FF2B5EF4-FFF2-40B4-BE49-F238E27FC236}">
                    <a16:creationId xmlns:a16="http://schemas.microsoft.com/office/drawing/2014/main" id="{0000379F-A5A9-FD0B-CFE8-7ABDDE689A1B}"/>
                  </a:ext>
                </a:extLst>
              </p:cNvPr>
              <p:cNvPicPr>
                <a:picLocks noChangeAspect="1"/>
              </p:cNvPicPr>
              <p:nvPr/>
            </p:nvPicPr>
            <p:blipFill>
              <a:blip r:embed="rId4"/>
              <a:stretch>
                <a:fillRect/>
              </a:stretch>
            </p:blipFill>
            <p:spPr>
              <a:xfrm>
                <a:off x="928396" y="3340100"/>
                <a:ext cx="177800" cy="177800"/>
              </a:xfrm>
              <a:prstGeom prst="rect">
                <a:avLst/>
              </a:prstGeom>
            </p:spPr>
          </p:pic>
          <p:cxnSp>
            <p:nvCxnSpPr>
              <p:cNvPr id="26" name="Straight Connector 25">
                <a:extLst>
                  <a:ext uri="{FF2B5EF4-FFF2-40B4-BE49-F238E27FC236}">
                    <a16:creationId xmlns:a16="http://schemas.microsoft.com/office/drawing/2014/main" id="{5902106E-D41D-C48A-4878-FB765819C4AA}"/>
                  </a:ext>
                </a:extLst>
              </p:cNvPr>
              <p:cNvCxnSpPr>
                <a:cxnSpLocks/>
              </p:cNvCxnSpPr>
              <p:nvPr/>
            </p:nvCxnSpPr>
            <p:spPr>
              <a:xfrm flipV="1">
                <a:off x="1017296" y="2131943"/>
                <a:ext cx="0" cy="1208157"/>
              </a:xfrm>
              <a:prstGeom prst="line">
                <a:avLst/>
              </a:prstGeom>
              <a:ln w="19050" cap="rnd">
                <a:solidFill>
                  <a:srgbClr val="EE8D36"/>
                </a:solidFill>
                <a:tailEnd type="oval" w="sm" len="sm"/>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0331A037-92A8-CFE2-7F7C-C0D8FF45E165}"/>
              </a:ext>
            </a:extLst>
          </p:cNvPr>
          <p:cNvGrpSpPr/>
          <p:nvPr/>
        </p:nvGrpSpPr>
        <p:grpSpPr>
          <a:xfrm>
            <a:off x="2838112" y="3455604"/>
            <a:ext cx="6300073" cy="2236798"/>
            <a:chOff x="2567539" y="3455604"/>
            <a:chExt cx="6300073" cy="2236798"/>
          </a:xfrm>
        </p:grpSpPr>
        <p:sp>
          <p:nvSpPr>
            <p:cNvPr id="28" name="TextBox 27">
              <a:extLst>
                <a:ext uri="{FF2B5EF4-FFF2-40B4-BE49-F238E27FC236}">
                  <a16:creationId xmlns:a16="http://schemas.microsoft.com/office/drawing/2014/main" id="{667149B8-4926-BEFF-736E-43548D463D09}"/>
                </a:ext>
              </a:extLst>
            </p:cNvPr>
            <p:cNvSpPr txBox="1"/>
            <p:nvPr/>
          </p:nvSpPr>
          <p:spPr>
            <a:xfrm>
              <a:off x="2745339" y="3984242"/>
              <a:ext cx="6122273" cy="1708160"/>
            </a:xfrm>
            <a:prstGeom prst="rect">
              <a:avLst/>
            </a:prstGeom>
            <a:noFill/>
          </p:spPr>
          <p:txBody>
            <a:bodyPr wrap="square" rtlCol="0">
              <a:spAutoFit/>
            </a:bodyPr>
            <a:lstStyle/>
            <a:p>
              <a:r>
                <a:rPr lang="en-US" sz="1500" b="1" dirty="0">
                  <a:solidFill>
                    <a:srgbClr val="00ABC8"/>
                  </a:solidFill>
                  <a:latin typeface="Arial Black" panose="020B0604020202020204" pitchFamily="34" charset="0"/>
                  <a:cs typeface="Arial Black" panose="020B0604020202020204" pitchFamily="34" charset="0"/>
                </a:rPr>
                <a:t>2022 </a:t>
              </a:r>
            </a:p>
            <a:p>
              <a:pPr marL="194310" indent="-194310">
                <a:spcBef>
                  <a:spcPts val="600"/>
                </a:spcBef>
                <a:buClr>
                  <a:srgbClr val="4BA950"/>
                </a:buClr>
                <a:buFont typeface="Arial" panose="020B0604020202020204" pitchFamily="34" charset="0"/>
                <a:buChar char="•"/>
              </a:pPr>
              <a:r>
                <a:rPr lang="en-US" sz="1500" dirty="0">
                  <a:latin typeface="Arial Narrow" panose="020B0604020202020204" pitchFamily="34" charset="0"/>
                  <a:cs typeface="Arial Narrow" panose="020B0604020202020204" pitchFamily="34" charset="0"/>
                </a:rPr>
                <a:t>National task force convenes with 10 representatives from Kaiser Permanente </a:t>
              </a:r>
              <a:br>
                <a:rPr lang="en-US" sz="1500" dirty="0">
                  <a:latin typeface="Arial Narrow" panose="020B0604020202020204" pitchFamily="34" charset="0"/>
                  <a:cs typeface="Arial Narrow" panose="020B0604020202020204" pitchFamily="34" charset="0"/>
                </a:rPr>
              </a:br>
              <a:r>
                <a:rPr lang="en-US" sz="1500" dirty="0">
                  <a:latin typeface="Arial Narrow" panose="020B0604020202020204" pitchFamily="34" charset="0"/>
                  <a:cs typeface="Arial Narrow" panose="020B0604020202020204" pitchFamily="34" charset="0"/>
                </a:rPr>
                <a:t>and Alliance of Health Care Unions</a:t>
              </a:r>
            </a:p>
            <a:p>
              <a:pPr marL="194310" indent="-194310">
                <a:spcBef>
                  <a:spcPts val="600"/>
                </a:spcBef>
                <a:buClr>
                  <a:srgbClr val="4BA950"/>
                </a:buClr>
                <a:buFont typeface="Arial" panose="020B0604020202020204" pitchFamily="34" charset="0"/>
                <a:buChar char="•"/>
              </a:pPr>
              <a:r>
                <a:rPr lang="en-US" sz="1500" dirty="0">
                  <a:latin typeface="Arial Narrow" panose="020B0604020202020204" pitchFamily="34" charset="0"/>
                  <a:cs typeface="Arial Narrow" panose="020B0604020202020204" pitchFamily="34" charset="0"/>
                </a:rPr>
                <a:t>Task force members focus on governing structure and forming regional task forces </a:t>
              </a:r>
            </a:p>
            <a:p>
              <a:pPr marL="194310" indent="-194310">
                <a:spcBef>
                  <a:spcPts val="600"/>
                </a:spcBef>
                <a:buClr>
                  <a:srgbClr val="4BA950"/>
                </a:buClr>
                <a:buFont typeface="Arial" panose="020B0604020202020204" pitchFamily="34" charset="0"/>
                <a:buChar char="•"/>
              </a:pPr>
              <a:r>
                <a:rPr lang="en-US" sz="1500" dirty="0">
                  <a:latin typeface="Arial Narrow" panose="020B0604020202020204" pitchFamily="34" charset="0"/>
                  <a:cs typeface="Arial Narrow" panose="020B0604020202020204" pitchFamily="34" charset="0"/>
                </a:rPr>
                <a:t>Regional task forces launch in Colorado, Georgia, Hawaii, Mid-Atlantic States, Northwest, Southern California and Washington</a:t>
              </a:r>
            </a:p>
          </p:txBody>
        </p:sp>
        <p:grpSp>
          <p:nvGrpSpPr>
            <p:cNvPr id="29" name="Group 28">
              <a:extLst>
                <a:ext uri="{FF2B5EF4-FFF2-40B4-BE49-F238E27FC236}">
                  <a16:creationId xmlns:a16="http://schemas.microsoft.com/office/drawing/2014/main" id="{362AF798-BD50-7E54-2AB1-89F4D90CA8DF}"/>
                </a:ext>
              </a:extLst>
            </p:cNvPr>
            <p:cNvGrpSpPr/>
            <p:nvPr/>
          </p:nvGrpSpPr>
          <p:grpSpPr>
            <a:xfrm>
              <a:off x="2567539" y="3455604"/>
              <a:ext cx="177800" cy="700157"/>
              <a:chOff x="2971800" y="3340100"/>
              <a:chExt cx="177800" cy="700157"/>
            </a:xfrm>
          </p:grpSpPr>
          <p:cxnSp>
            <p:nvCxnSpPr>
              <p:cNvPr id="30" name="Straight Connector 29">
                <a:extLst>
                  <a:ext uri="{FF2B5EF4-FFF2-40B4-BE49-F238E27FC236}">
                    <a16:creationId xmlns:a16="http://schemas.microsoft.com/office/drawing/2014/main" id="{8CBABD2C-95C6-3219-0EF7-1972A0282CBB}"/>
                  </a:ext>
                </a:extLst>
              </p:cNvPr>
              <p:cNvCxnSpPr>
                <a:cxnSpLocks/>
              </p:cNvCxnSpPr>
              <p:nvPr/>
            </p:nvCxnSpPr>
            <p:spPr>
              <a:xfrm flipV="1">
                <a:off x="3060700" y="3429000"/>
                <a:ext cx="0" cy="611257"/>
              </a:xfrm>
              <a:prstGeom prst="line">
                <a:avLst/>
              </a:prstGeom>
              <a:ln w="19050" cap="rnd">
                <a:solidFill>
                  <a:srgbClr val="EE8D36"/>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A5E6A78D-2744-1246-8924-6BC19E265748}"/>
                  </a:ext>
                </a:extLst>
              </p:cNvPr>
              <p:cNvPicPr>
                <a:picLocks noChangeAspect="1"/>
              </p:cNvPicPr>
              <p:nvPr/>
            </p:nvPicPr>
            <p:blipFill>
              <a:blip r:embed="rId4"/>
              <a:stretch>
                <a:fillRect/>
              </a:stretch>
            </p:blipFill>
            <p:spPr>
              <a:xfrm>
                <a:off x="2971800" y="3340100"/>
                <a:ext cx="177800" cy="177800"/>
              </a:xfrm>
              <a:prstGeom prst="rect">
                <a:avLst/>
              </a:prstGeom>
            </p:spPr>
          </p:pic>
        </p:grpSp>
      </p:grpSp>
      <p:grpSp>
        <p:nvGrpSpPr>
          <p:cNvPr id="32" name="Group 31">
            <a:extLst>
              <a:ext uri="{FF2B5EF4-FFF2-40B4-BE49-F238E27FC236}">
                <a16:creationId xmlns:a16="http://schemas.microsoft.com/office/drawing/2014/main" id="{029FC4AF-157F-6B41-5F46-62DF92C73928}"/>
              </a:ext>
            </a:extLst>
          </p:cNvPr>
          <p:cNvGrpSpPr/>
          <p:nvPr/>
        </p:nvGrpSpPr>
        <p:grpSpPr>
          <a:xfrm>
            <a:off x="5440659" y="1357575"/>
            <a:ext cx="6183358" cy="2275829"/>
            <a:chOff x="5260612" y="1357575"/>
            <a:chExt cx="6183358" cy="2275829"/>
          </a:xfrm>
        </p:grpSpPr>
        <p:grpSp>
          <p:nvGrpSpPr>
            <p:cNvPr id="33" name="Group 32">
              <a:extLst>
                <a:ext uri="{FF2B5EF4-FFF2-40B4-BE49-F238E27FC236}">
                  <a16:creationId xmlns:a16="http://schemas.microsoft.com/office/drawing/2014/main" id="{C272CFE2-88D8-40B0-A3E8-804FBA11E297}"/>
                </a:ext>
              </a:extLst>
            </p:cNvPr>
            <p:cNvGrpSpPr/>
            <p:nvPr/>
          </p:nvGrpSpPr>
          <p:grpSpPr>
            <a:xfrm>
              <a:off x="5260612" y="1511166"/>
              <a:ext cx="177800" cy="2122238"/>
              <a:chOff x="1732076" y="1395662"/>
              <a:chExt cx="177800" cy="2122238"/>
            </a:xfrm>
          </p:grpSpPr>
          <p:pic>
            <p:nvPicPr>
              <p:cNvPr id="35" name="Picture 34">
                <a:extLst>
                  <a:ext uri="{FF2B5EF4-FFF2-40B4-BE49-F238E27FC236}">
                    <a16:creationId xmlns:a16="http://schemas.microsoft.com/office/drawing/2014/main" id="{CFCE855A-0ED1-64AA-4A97-C3A5D9C9E3A1}"/>
                  </a:ext>
                </a:extLst>
              </p:cNvPr>
              <p:cNvPicPr>
                <a:picLocks noChangeAspect="1"/>
              </p:cNvPicPr>
              <p:nvPr/>
            </p:nvPicPr>
            <p:blipFill>
              <a:blip r:embed="rId4"/>
              <a:stretch>
                <a:fillRect/>
              </a:stretch>
            </p:blipFill>
            <p:spPr>
              <a:xfrm>
                <a:off x="1732076" y="3340100"/>
                <a:ext cx="177800" cy="177800"/>
              </a:xfrm>
              <a:prstGeom prst="rect">
                <a:avLst/>
              </a:prstGeom>
            </p:spPr>
          </p:pic>
          <p:cxnSp>
            <p:nvCxnSpPr>
              <p:cNvPr id="36" name="Straight Connector 35">
                <a:extLst>
                  <a:ext uri="{FF2B5EF4-FFF2-40B4-BE49-F238E27FC236}">
                    <a16:creationId xmlns:a16="http://schemas.microsoft.com/office/drawing/2014/main" id="{E68CCA4D-E31C-781A-FD35-2C244798E821}"/>
                  </a:ext>
                </a:extLst>
              </p:cNvPr>
              <p:cNvCxnSpPr>
                <a:cxnSpLocks/>
              </p:cNvCxnSpPr>
              <p:nvPr/>
            </p:nvCxnSpPr>
            <p:spPr>
              <a:xfrm flipV="1">
                <a:off x="1820976" y="1395662"/>
                <a:ext cx="0" cy="1944438"/>
              </a:xfrm>
              <a:prstGeom prst="line">
                <a:avLst/>
              </a:prstGeom>
              <a:ln w="19050" cap="rnd">
                <a:solidFill>
                  <a:srgbClr val="EE8D36"/>
                </a:solidFill>
                <a:tailEnd type="oval" w="sm" len="sm"/>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90FA6FBA-72D4-8491-75DE-B2BA1FD4A98F}"/>
                </a:ext>
              </a:extLst>
            </p:cNvPr>
            <p:cNvSpPr txBox="1"/>
            <p:nvPr/>
          </p:nvSpPr>
          <p:spPr>
            <a:xfrm>
              <a:off x="5438412" y="1357575"/>
              <a:ext cx="6005558" cy="1477328"/>
            </a:xfrm>
            <a:prstGeom prst="rect">
              <a:avLst/>
            </a:prstGeom>
            <a:noFill/>
          </p:spPr>
          <p:txBody>
            <a:bodyPr wrap="square" rtlCol="0">
              <a:spAutoFit/>
            </a:bodyPr>
            <a:lstStyle/>
            <a:p>
              <a:r>
                <a:rPr lang="en-US" sz="1500" b="1" dirty="0">
                  <a:solidFill>
                    <a:srgbClr val="00ABC8"/>
                  </a:solidFill>
                  <a:latin typeface="Arial Black" panose="020B0604020202020204" pitchFamily="34" charset="0"/>
                  <a:cs typeface="Arial Black" panose="020B0604020202020204" pitchFamily="34" charset="0"/>
                </a:rPr>
                <a:t>2023 </a:t>
              </a:r>
            </a:p>
            <a:p>
              <a:pPr marL="194310" indent="-194310">
                <a:spcBef>
                  <a:spcPts val="600"/>
                </a:spcBef>
                <a:buClr>
                  <a:srgbClr val="4BA950"/>
                </a:buClr>
                <a:buFont typeface="Arial" panose="020B0604020202020204" pitchFamily="34" charset="0"/>
                <a:buChar char="•"/>
              </a:pPr>
              <a:r>
                <a:rPr lang="en-US" sz="1500" dirty="0">
                  <a:latin typeface="Arial Narrow" panose="020B0604020202020204" pitchFamily="34" charset="0"/>
                  <a:cs typeface="Arial Narrow" panose="020B0604020202020204" pitchFamily="34" charset="0"/>
                </a:rPr>
                <a:t>Regional task forces launch mutually approved affordability projects </a:t>
              </a:r>
            </a:p>
            <a:p>
              <a:pPr marL="194310" indent="-194310">
                <a:spcBef>
                  <a:spcPts val="600"/>
                </a:spcBef>
                <a:buClr>
                  <a:srgbClr val="4BA950"/>
                </a:buClr>
                <a:buFont typeface="Arial" panose="020B0604020202020204" pitchFamily="34" charset="0"/>
                <a:buChar char="•"/>
              </a:pPr>
              <a:r>
                <a:rPr lang="en-US" sz="1500" dirty="0">
                  <a:latin typeface="Arial Narrow" panose="020B0604020202020204" pitchFamily="34" charset="0"/>
                  <a:cs typeface="Arial Narrow" panose="020B0604020202020204" pitchFamily="34" charset="0"/>
                </a:rPr>
                <a:t>National task force works with regional groups to assess progress of affordability initiatives, identify and surmount challenges, develop best practices</a:t>
              </a:r>
            </a:p>
            <a:p>
              <a:pPr marL="194310" indent="-194310">
                <a:spcBef>
                  <a:spcPts val="600"/>
                </a:spcBef>
                <a:buClr>
                  <a:srgbClr val="4BA950"/>
                </a:buClr>
                <a:buFont typeface="Arial" panose="020B0604020202020204" pitchFamily="34" charset="0"/>
                <a:buChar char="•"/>
              </a:pPr>
              <a:r>
                <a:rPr lang="en-US" sz="1500" dirty="0">
                  <a:latin typeface="Arial Narrow" panose="020B0604020202020204" pitchFamily="34" charset="0"/>
                  <a:cs typeface="Arial Narrow" panose="020B0604020202020204" pitchFamily="34" charset="0"/>
                </a:rPr>
                <a:t>Regional task forces meet and exceed affordability targets</a:t>
              </a:r>
            </a:p>
          </p:txBody>
        </p:sp>
      </p:grpSp>
      <p:pic>
        <p:nvPicPr>
          <p:cNvPr id="37" name="Picture 36">
            <a:extLst>
              <a:ext uri="{FF2B5EF4-FFF2-40B4-BE49-F238E27FC236}">
                <a16:creationId xmlns:a16="http://schemas.microsoft.com/office/drawing/2014/main" id="{37E4B7B1-2966-A350-4DE0-626686DA8F1E}"/>
              </a:ext>
            </a:extLst>
          </p:cNvPr>
          <p:cNvPicPr>
            <a:picLocks noChangeAspect="1"/>
          </p:cNvPicPr>
          <p:nvPr/>
        </p:nvPicPr>
        <p:blipFill>
          <a:blip r:embed="rId5"/>
          <a:srcRect/>
          <a:stretch/>
        </p:blipFill>
        <p:spPr>
          <a:xfrm>
            <a:off x="9003568" y="3162753"/>
            <a:ext cx="2160270" cy="2160270"/>
          </a:xfrm>
          <a:prstGeom prst="rect">
            <a:avLst/>
          </a:prstGeom>
        </p:spPr>
      </p:pic>
      <p:pic>
        <p:nvPicPr>
          <p:cNvPr id="38" name="Picture 37">
            <a:extLst>
              <a:ext uri="{FF2B5EF4-FFF2-40B4-BE49-F238E27FC236}">
                <a16:creationId xmlns:a16="http://schemas.microsoft.com/office/drawing/2014/main" id="{59F865EC-EEE4-D015-7954-0E915751CCCE}"/>
              </a:ext>
            </a:extLst>
          </p:cNvPr>
          <p:cNvPicPr>
            <a:picLocks noChangeAspect="1"/>
          </p:cNvPicPr>
          <p:nvPr/>
        </p:nvPicPr>
        <p:blipFill>
          <a:blip r:embed="rId6"/>
          <a:srcRect/>
          <a:stretch/>
        </p:blipFill>
        <p:spPr>
          <a:xfrm>
            <a:off x="3581717" y="1172787"/>
            <a:ext cx="1760220" cy="1760220"/>
          </a:xfrm>
          <a:prstGeom prst="rect">
            <a:avLst/>
          </a:prstGeom>
        </p:spPr>
      </p:pic>
      <p:pic>
        <p:nvPicPr>
          <p:cNvPr id="39" name="Picture 38">
            <a:extLst>
              <a:ext uri="{FF2B5EF4-FFF2-40B4-BE49-F238E27FC236}">
                <a16:creationId xmlns:a16="http://schemas.microsoft.com/office/drawing/2014/main" id="{F66261EE-2CB3-E49A-78A8-AD31A89BF742}"/>
              </a:ext>
            </a:extLst>
          </p:cNvPr>
          <p:cNvPicPr>
            <a:picLocks noChangeAspect="1"/>
          </p:cNvPicPr>
          <p:nvPr/>
        </p:nvPicPr>
        <p:blipFill>
          <a:blip r:embed="rId7"/>
          <a:srcRect/>
          <a:stretch/>
        </p:blipFill>
        <p:spPr>
          <a:xfrm>
            <a:off x="1099163" y="3977955"/>
            <a:ext cx="1474470" cy="1474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50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childTnLst>
                                </p:cTn>
                              </p:par>
                              <p:par>
                                <p:cTn id="19" presetID="10" presetClass="entr" presetSubtype="0" fill="hold" nodeType="withEffect">
                                  <p:stCondLst>
                                    <p:cond delay="50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childTnLst>
                                </p:cTn>
                              </p:par>
                              <p:par>
                                <p:cTn id="26" presetID="10" presetClass="entr" presetSubtype="0" fill="hold" nodeType="withEffect">
                                  <p:stCondLst>
                                    <p:cond delay="5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636A45-E010-4018-ED11-A6580817E88B}"/>
              </a:ext>
            </a:extLst>
          </p:cNvPr>
          <p:cNvSpPr/>
          <p:nvPr/>
        </p:nvSpPr>
        <p:spPr>
          <a:xfrm>
            <a:off x="6214714" y="914400"/>
            <a:ext cx="5486400" cy="5212080"/>
          </a:xfrm>
          <a:prstGeom prst="rect">
            <a:avLst/>
          </a:prstGeom>
          <a:solidFill>
            <a:srgbClr val="00ABC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E875BC-1F02-1DBC-9D92-B520A0568A61}"/>
              </a:ext>
            </a:extLst>
          </p:cNvPr>
          <p:cNvSpPr/>
          <p:nvPr/>
        </p:nvSpPr>
        <p:spPr>
          <a:xfrm>
            <a:off x="457199" y="914400"/>
            <a:ext cx="5486400" cy="5212080"/>
          </a:xfrm>
          <a:prstGeom prst="rect">
            <a:avLst/>
          </a:prstGeom>
          <a:solidFill>
            <a:srgbClr val="00ABC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992FFA-E10E-D346-A87A-A73998056E24}"/>
              </a:ext>
            </a:extLst>
          </p:cNvPr>
          <p:cNvSpPr>
            <a:spLocks noGrp="1"/>
          </p:cNvSpPr>
          <p:nvPr>
            <p:ph type="title"/>
          </p:nvPr>
        </p:nvSpPr>
        <p:spPr/>
        <p:txBody>
          <a:bodyPr/>
          <a:lstStyle/>
          <a:p>
            <a:r>
              <a:rPr lang="en-US" dirty="0"/>
              <a:t>OUR MARKETS: By the Numbers </a:t>
            </a:r>
          </a:p>
        </p:txBody>
      </p:sp>
      <p:sp>
        <p:nvSpPr>
          <p:cNvPr id="4" name="Footer Placeholder 3">
            <a:extLst>
              <a:ext uri="{FF2B5EF4-FFF2-40B4-BE49-F238E27FC236}">
                <a16:creationId xmlns:a16="http://schemas.microsoft.com/office/drawing/2014/main" id="{DA402EA4-0E4A-294D-B0DD-1B927A29A136}"/>
              </a:ext>
            </a:extLst>
          </p:cNvPr>
          <p:cNvSpPr>
            <a:spLocks noGrp="1"/>
          </p:cNvSpPr>
          <p:nvPr>
            <p:ph type="ftr" sz="quarter" idx="3"/>
          </p:nvPr>
        </p:nvSpPr>
        <p:spPr/>
        <p:txBody>
          <a:bodyPr/>
          <a:lstStyle/>
          <a:p>
            <a:r>
              <a:rPr lang="en-US"/>
              <a:t>|   LMPartnership.org   |   ahcunions.org</a:t>
            </a:r>
            <a:endParaRPr lang="en-US" dirty="0"/>
          </a:p>
        </p:txBody>
      </p:sp>
      <p:sp>
        <p:nvSpPr>
          <p:cNvPr id="5" name="Slide Number Placeholder 4">
            <a:extLst>
              <a:ext uri="{FF2B5EF4-FFF2-40B4-BE49-F238E27FC236}">
                <a16:creationId xmlns:a16="http://schemas.microsoft.com/office/drawing/2014/main" id="{381742BF-247A-784F-9710-4448210A9614}"/>
              </a:ext>
            </a:extLst>
          </p:cNvPr>
          <p:cNvSpPr>
            <a:spLocks noGrp="1"/>
          </p:cNvSpPr>
          <p:nvPr>
            <p:ph type="sldNum" sz="quarter" idx="4"/>
          </p:nvPr>
        </p:nvSpPr>
        <p:spPr/>
        <p:txBody>
          <a:bodyPr/>
          <a:lstStyle/>
          <a:p>
            <a:fld id="{5674D194-7E72-F347-8B45-20BD1154121B}" type="slidenum">
              <a:rPr lang="en-US" smtClean="0"/>
              <a:pPr/>
              <a:t>5</a:t>
            </a:fld>
            <a:endParaRPr lang="en-US" dirty="0"/>
          </a:p>
        </p:txBody>
      </p:sp>
      <p:pic>
        <p:nvPicPr>
          <p:cNvPr id="13" name="Picture 12">
            <a:extLst>
              <a:ext uri="{FF2B5EF4-FFF2-40B4-BE49-F238E27FC236}">
                <a16:creationId xmlns:a16="http://schemas.microsoft.com/office/drawing/2014/main" id="{01739FB6-5977-64BB-C02B-3E00282053DC}"/>
              </a:ext>
            </a:extLst>
          </p:cNvPr>
          <p:cNvPicPr>
            <a:picLocks noChangeAspect="1"/>
          </p:cNvPicPr>
          <p:nvPr/>
        </p:nvPicPr>
        <p:blipFill>
          <a:blip r:embed="rId3"/>
          <a:srcRect/>
          <a:stretch/>
        </p:blipFill>
        <p:spPr>
          <a:xfrm>
            <a:off x="1142999" y="1234440"/>
            <a:ext cx="4114800" cy="4267200"/>
          </a:xfrm>
          <a:prstGeom prst="rect">
            <a:avLst/>
          </a:prstGeom>
        </p:spPr>
      </p:pic>
      <p:pic>
        <p:nvPicPr>
          <p:cNvPr id="14" name="Picture 13">
            <a:extLst>
              <a:ext uri="{FF2B5EF4-FFF2-40B4-BE49-F238E27FC236}">
                <a16:creationId xmlns:a16="http://schemas.microsoft.com/office/drawing/2014/main" id="{DF53D457-C6DE-D2C8-06D6-AA0842C838EF}"/>
              </a:ext>
            </a:extLst>
          </p:cNvPr>
          <p:cNvPicPr>
            <a:picLocks noChangeAspect="1"/>
          </p:cNvPicPr>
          <p:nvPr/>
        </p:nvPicPr>
        <p:blipFill>
          <a:blip r:embed="rId4"/>
          <a:srcRect/>
          <a:stretch/>
        </p:blipFill>
        <p:spPr>
          <a:xfrm>
            <a:off x="6450744" y="1234440"/>
            <a:ext cx="5003800" cy="4775200"/>
          </a:xfrm>
          <a:prstGeom prst="rect">
            <a:avLst/>
          </a:prstGeom>
        </p:spPr>
      </p:pic>
      <p:pic>
        <p:nvPicPr>
          <p:cNvPr id="18" name="Picture 17">
            <a:extLst>
              <a:ext uri="{FF2B5EF4-FFF2-40B4-BE49-F238E27FC236}">
                <a16:creationId xmlns:a16="http://schemas.microsoft.com/office/drawing/2014/main" id="{C64771D3-133F-C27A-FA38-FA7DD3A138BB}"/>
              </a:ext>
            </a:extLst>
          </p:cNvPr>
          <p:cNvPicPr>
            <a:picLocks noChangeAspect="1"/>
          </p:cNvPicPr>
          <p:nvPr/>
        </p:nvPicPr>
        <p:blipFill>
          <a:blip r:embed="rId5"/>
          <a:stretch>
            <a:fillRect/>
          </a:stretch>
        </p:blipFill>
        <p:spPr>
          <a:xfrm>
            <a:off x="2880360" y="3206537"/>
            <a:ext cx="609600" cy="508000"/>
          </a:xfrm>
          <a:prstGeom prst="rect">
            <a:avLst/>
          </a:prstGeom>
        </p:spPr>
      </p:pic>
      <p:pic>
        <p:nvPicPr>
          <p:cNvPr id="20" name="Picture 19">
            <a:extLst>
              <a:ext uri="{FF2B5EF4-FFF2-40B4-BE49-F238E27FC236}">
                <a16:creationId xmlns:a16="http://schemas.microsoft.com/office/drawing/2014/main" id="{C060A7C3-BC38-4DFB-1CEB-012AA38C5A51}"/>
              </a:ext>
            </a:extLst>
          </p:cNvPr>
          <p:cNvPicPr>
            <a:picLocks noChangeAspect="1"/>
          </p:cNvPicPr>
          <p:nvPr/>
        </p:nvPicPr>
        <p:blipFill>
          <a:blip r:embed="rId6"/>
          <a:srcRect/>
          <a:stretch/>
        </p:blipFill>
        <p:spPr>
          <a:xfrm>
            <a:off x="4046681" y="2125136"/>
            <a:ext cx="1066800" cy="914400"/>
          </a:xfrm>
          <a:prstGeom prst="rect">
            <a:avLst/>
          </a:prstGeom>
        </p:spPr>
      </p:pic>
      <p:pic>
        <p:nvPicPr>
          <p:cNvPr id="22" name="Picture 21">
            <a:extLst>
              <a:ext uri="{FF2B5EF4-FFF2-40B4-BE49-F238E27FC236}">
                <a16:creationId xmlns:a16="http://schemas.microsoft.com/office/drawing/2014/main" id="{FD314A55-6D4A-2364-9A8F-808B96712553}"/>
              </a:ext>
            </a:extLst>
          </p:cNvPr>
          <p:cNvPicPr>
            <a:picLocks/>
          </p:cNvPicPr>
          <p:nvPr/>
        </p:nvPicPr>
        <p:blipFill>
          <a:blip r:embed="rId7"/>
          <a:srcRect/>
          <a:stretch/>
        </p:blipFill>
        <p:spPr>
          <a:xfrm>
            <a:off x="7738937" y="2595460"/>
            <a:ext cx="3328416" cy="2832100"/>
          </a:xfrm>
          <a:prstGeom prst="rect">
            <a:avLst/>
          </a:prstGeom>
        </p:spPr>
      </p:pic>
      <p:pic>
        <p:nvPicPr>
          <p:cNvPr id="24" name="Picture 23">
            <a:extLst>
              <a:ext uri="{FF2B5EF4-FFF2-40B4-BE49-F238E27FC236}">
                <a16:creationId xmlns:a16="http://schemas.microsoft.com/office/drawing/2014/main" id="{C5FC2B6C-835A-E1DD-6D59-69B2ADA9B0F2}"/>
              </a:ext>
            </a:extLst>
          </p:cNvPr>
          <p:cNvPicPr>
            <a:picLocks/>
          </p:cNvPicPr>
          <p:nvPr/>
        </p:nvPicPr>
        <p:blipFill>
          <a:blip r:embed="rId8"/>
          <a:srcRect/>
          <a:stretch/>
        </p:blipFill>
        <p:spPr>
          <a:xfrm>
            <a:off x="7930660" y="2201760"/>
            <a:ext cx="3328416" cy="3225800"/>
          </a:xfrm>
          <a:prstGeom prst="rect">
            <a:avLst/>
          </a:prstGeom>
        </p:spPr>
      </p:pic>
      <p:sp>
        <p:nvSpPr>
          <p:cNvPr id="25" name="Rectangle 24">
            <a:extLst>
              <a:ext uri="{FF2B5EF4-FFF2-40B4-BE49-F238E27FC236}">
                <a16:creationId xmlns:a16="http://schemas.microsoft.com/office/drawing/2014/main" id="{420589D6-8FCD-7996-C448-A689DD3EC245}"/>
              </a:ext>
            </a:extLst>
          </p:cNvPr>
          <p:cNvSpPr/>
          <p:nvPr/>
        </p:nvSpPr>
        <p:spPr>
          <a:xfrm>
            <a:off x="2478133" y="3298462"/>
            <a:ext cx="306977" cy="2148840"/>
          </a:xfrm>
          <a:prstGeom prst="rect">
            <a:avLst/>
          </a:prstGeom>
          <a:solidFill>
            <a:srgbClr val="0D4B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48CB3EA-C08A-E985-42A1-2503C3FC4E79}"/>
              </a:ext>
            </a:extLst>
          </p:cNvPr>
          <p:cNvSpPr/>
          <p:nvPr/>
        </p:nvSpPr>
        <p:spPr>
          <a:xfrm>
            <a:off x="3647502" y="2339082"/>
            <a:ext cx="306977" cy="3108219"/>
          </a:xfrm>
          <a:prstGeom prst="rect">
            <a:avLst/>
          </a:prstGeom>
          <a:solidFill>
            <a:srgbClr val="4BA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8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4" fill="hold" grpId="0" nodeType="afterEffect">
                                  <p:stCondLst>
                                    <p:cond delay="50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500"/>
                            </p:stCondLst>
                            <p:childTnLst>
                              <p:par>
                                <p:cTn id="21" presetID="23" presetClass="entr" presetSubtype="16" fill="hold" nodeType="after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childTnLst>
                                </p:cTn>
                              </p:par>
                            </p:childTnLst>
                          </p:cTn>
                        </p:par>
                        <p:par>
                          <p:cTn id="25" fill="hold">
                            <p:stCondLst>
                              <p:cond delay="3500"/>
                            </p:stCondLst>
                            <p:childTnLst>
                              <p:par>
                                <p:cTn id="26" presetID="10" presetClass="entr" presetSubtype="0" fill="hold" nodeType="after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4500"/>
                            </p:stCondLst>
                            <p:childTnLst>
                              <p:par>
                                <p:cTn id="30" presetID="22" presetClass="entr" presetSubtype="4" fill="hold" nodeType="after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1000"/>
                                        <p:tgtEl>
                                          <p:spTgt spid="22"/>
                                        </p:tgtEl>
                                      </p:cBhvr>
                                    </p:animEffect>
                                  </p:childTnLst>
                                </p:cTn>
                              </p:par>
                            </p:childTnLst>
                          </p:cTn>
                        </p:par>
                        <p:par>
                          <p:cTn id="33" fill="hold">
                            <p:stCondLst>
                              <p:cond delay="6000"/>
                            </p:stCondLst>
                            <p:childTnLst>
                              <p:par>
                                <p:cTn id="34" presetID="22" presetClass="entr" presetSubtype="4" fill="hold" nodeType="afterEffect">
                                  <p:stCondLst>
                                    <p:cond delay="50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DD9C-8590-CFB7-6B1B-735F4257BED0}"/>
              </a:ext>
            </a:extLst>
          </p:cNvPr>
          <p:cNvSpPr>
            <a:spLocks noGrp="1"/>
          </p:cNvSpPr>
          <p:nvPr>
            <p:ph type="title"/>
          </p:nvPr>
        </p:nvSpPr>
        <p:spPr/>
        <p:txBody>
          <a:bodyPr/>
          <a:lstStyle/>
          <a:p>
            <a:r>
              <a:rPr lang="en-US" dirty="0"/>
              <a:t>COLORADO</a:t>
            </a:r>
          </a:p>
        </p:txBody>
      </p:sp>
      <p:sp>
        <p:nvSpPr>
          <p:cNvPr id="3" name="Footer Placeholder 2">
            <a:extLst>
              <a:ext uri="{FF2B5EF4-FFF2-40B4-BE49-F238E27FC236}">
                <a16:creationId xmlns:a16="http://schemas.microsoft.com/office/drawing/2014/main" id="{F9B1E0A9-0EE6-E259-86A0-2E75C7D01810}"/>
              </a:ext>
            </a:extLst>
          </p:cNvPr>
          <p:cNvSpPr>
            <a:spLocks noGrp="1"/>
          </p:cNvSpPr>
          <p:nvPr>
            <p:ph type="ftr" sz="quarter" idx="3"/>
          </p:nvPr>
        </p:nvSpPr>
        <p:spPr/>
        <p:txBody>
          <a:bodyPr/>
          <a:lstStyle/>
          <a:p>
            <a:r>
              <a:rPr lang="en-US" dirty="0"/>
              <a:t>|   </a:t>
            </a:r>
            <a:r>
              <a:rPr lang="en-US" dirty="0" err="1"/>
              <a:t>LMPartnership.org</a:t>
            </a:r>
            <a:r>
              <a:rPr lang="en-US" dirty="0"/>
              <a:t>   |   </a:t>
            </a:r>
            <a:r>
              <a:rPr lang="en-US" dirty="0" err="1"/>
              <a:t>ahcunions.org</a:t>
            </a:r>
            <a:endParaRPr lang="en-US" dirty="0"/>
          </a:p>
        </p:txBody>
      </p:sp>
      <p:sp>
        <p:nvSpPr>
          <p:cNvPr id="4" name="Slide Number Placeholder 3">
            <a:extLst>
              <a:ext uri="{FF2B5EF4-FFF2-40B4-BE49-F238E27FC236}">
                <a16:creationId xmlns:a16="http://schemas.microsoft.com/office/drawing/2014/main" id="{5762D79A-A663-A758-68EB-2002381CFA0D}"/>
              </a:ext>
            </a:extLst>
          </p:cNvPr>
          <p:cNvSpPr>
            <a:spLocks noGrp="1"/>
          </p:cNvSpPr>
          <p:nvPr>
            <p:ph type="sldNum" sz="quarter" idx="4"/>
          </p:nvPr>
        </p:nvSpPr>
        <p:spPr/>
        <p:txBody>
          <a:bodyPr/>
          <a:lstStyle/>
          <a:p>
            <a:fld id="{5674D194-7E72-F347-8B45-20BD1154121B}" type="slidenum">
              <a:rPr lang="en-US" smtClean="0"/>
              <a:pPr/>
              <a:t>6</a:t>
            </a:fld>
            <a:endParaRPr lang="en-US" dirty="0"/>
          </a:p>
        </p:txBody>
      </p:sp>
      <p:pic>
        <p:nvPicPr>
          <p:cNvPr id="6" name="Picture 5">
            <a:extLst>
              <a:ext uri="{FF2B5EF4-FFF2-40B4-BE49-F238E27FC236}">
                <a16:creationId xmlns:a16="http://schemas.microsoft.com/office/drawing/2014/main" id="{BB59200F-3595-42D3-2361-2F386D113142}"/>
              </a:ext>
            </a:extLst>
          </p:cNvPr>
          <p:cNvPicPr>
            <a:picLocks noChangeAspect="1"/>
          </p:cNvPicPr>
          <p:nvPr/>
        </p:nvPicPr>
        <p:blipFill>
          <a:blip r:embed="rId3"/>
          <a:srcRect/>
          <a:stretch/>
        </p:blipFill>
        <p:spPr>
          <a:xfrm>
            <a:off x="457200" y="1927252"/>
            <a:ext cx="994822" cy="994822"/>
          </a:xfrm>
          <a:prstGeom prst="rect">
            <a:avLst/>
          </a:prstGeom>
        </p:spPr>
      </p:pic>
      <p:pic>
        <p:nvPicPr>
          <p:cNvPr id="8" name="Picture 7">
            <a:extLst>
              <a:ext uri="{FF2B5EF4-FFF2-40B4-BE49-F238E27FC236}">
                <a16:creationId xmlns:a16="http://schemas.microsoft.com/office/drawing/2014/main" id="{C4BA154B-7CEA-9799-4062-A72180955356}"/>
              </a:ext>
            </a:extLst>
          </p:cNvPr>
          <p:cNvPicPr>
            <a:picLocks noChangeAspect="1"/>
          </p:cNvPicPr>
          <p:nvPr/>
        </p:nvPicPr>
        <p:blipFill>
          <a:blip r:embed="rId4"/>
          <a:srcRect/>
          <a:stretch/>
        </p:blipFill>
        <p:spPr>
          <a:xfrm>
            <a:off x="1557981" y="1522051"/>
            <a:ext cx="2887559" cy="1805224"/>
          </a:xfrm>
          <a:prstGeom prst="rect">
            <a:avLst/>
          </a:prstGeom>
        </p:spPr>
      </p:pic>
      <p:sp>
        <p:nvSpPr>
          <p:cNvPr id="5" name="Rectangle 4">
            <a:extLst>
              <a:ext uri="{FF2B5EF4-FFF2-40B4-BE49-F238E27FC236}">
                <a16:creationId xmlns:a16="http://schemas.microsoft.com/office/drawing/2014/main" id="{D5ECB0DA-EC67-CA32-3FD7-64B83C4D4D4A}"/>
              </a:ext>
            </a:extLst>
          </p:cNvPr>
          <p:cNvSpPr/>
          <p:nvPr/>
        </p:nvSpPr>
        <p:spPr>
          <a:xfrm>
            <a:off x="9033989" y="2387601"/>
            <a:ext cx="274320" cy="3053366"/>
          </a:xfrm>
          <a:prstGeom prst="rect">
            <a:avLst/>
          </a:prstGeom>
          <a:gradFill>
            <a:gsLst>
              <a:gs pos="0">
                <a:srgbClr val="C1CD23"/>
              </a:gs>
              <a:gs pos="100000">
                <a:srgbClr val="4BA95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A65361-87E8-94E5-B9F9-64C518CE0E5C}"/>
              </a:ext>
            </a:extLst>
          </p:cNvPr>
          <p:cNvPicPr>
            <a:picLocks noChangeAspect="1"/>
          </p:cNvPicPr>
          <p:nvPr/>
        </p:nvPicPr>
        <p:blipFill>
          <a:blip r:embed="rId5"/>
          <a:srcRect/>
          <a:stretch/>
        </p:blipFill>
        <p:spPr>
          <a:xfrm>
            <a:off x="8707967" y="2180044"/>
            <a:ext cx="3035300" cy="3327400"/>
          </a:xfrm>
          <a:prstGeom prst="rect">
            <a:avLst/>
          </a:prstGeom>
        </p:spPr>
      </p:pic>
      <p:sp>
        <p:nvSpPr>
          <p:cNvPr id="12" name="TextBox 11">
            <a:extLst>
              <a:ext uri="{FF2B5EF4-FFF2-40B4-BE49-F238E27FC236}">
                <a16:creationId xmlns:a16="http://schemas.microsoft.com/office/drawing/2014/main" id="{B752D6DB-5164-F676-2B55-C69057EB9F64}"/>
              </a:ext>
            </a:extLst>
          </p:cNvPr>
          <p:cNvSpPr txBox="1"/>
          <p:nvPr/>
        </p:nvSpPr>
        <p:spPr>
          <a:xfrm>
            <a:off x="457200" y="3383280"/>
            <a:ext cx="7081736" cy="2215991"/>
          </a:xfrm>
          <a:prstGeom prst="rect">
            <a:avLst/>
          </a:prstGeom>
          <a:noFill/>
        </p:spPr>
        <p:txBody>
          <a:bodyPr wrap="square" rtlCol="0">
            <a:spAutoFit/>
          </a:bodyPr>
          <a:lstStyle/>
          <a:p>
            <a:pPr>
              <a:buClr>
                <a:srgbClr val="0D4B8E"/>
              </a:buClr>
            </a:pPr>
            <a:r>
              <a:rPr lang="en-US" sz="1900" b="1" dirty="0">
                <a:solidFill>
                  <a:srgbClr val="0D4B8E"/>
                </a:solidFill>
                <a:latin typeface="Arial Black" panose="020B0604020202020204" pitchFamily="34" charset="0"/>
                <a:cs typeface="Arial Black" panose="020B0604020202020204" pitchFamily="34" charset="0"/>
              </a:rPr>
              <a:t>PROJECT SPOTLIGHT</a:t>
            </a:r>
          </a:p>
          <a:p>
            <a:pPr marL="194310" indent="-194310">
              <a:spcBef>
                <a:spcPts val="600"/>
              </a:spcBef>
              <a:buClr>
                <a:srgbClr val="0D4B8E"/>
              </a:buClr>
              <a:buFont typeface="Arial" panose="020B0604020202020204" pitchFamily="34" charset="0"/>
              <a:buChar char="•"/>
            </a:pPr>
            <a:r>
              <a:rPr lang="en-US" sz="1900" b="1" dirty="0">
                <a:solidFill>
                  <a:schemeClr val="bg1"/>
                </a:solidFill>
                <a:latin typeface="Arial" panose="020B0604020202020204" pitchFamily="34" charset="0"/>
                <a:cs typeface="Arial" panose="020B0604020202020204" pitchFamily="34" charset="0"/>
              </a:rPr>
              <a:t>Revised approach to treatment of eating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disorders. </a:t>
            </a:r>
            <a:r>
              <a:rPr lang="en-US" sz="1900" dirty="0">
                <a:solidFill>
                  <a:schemeClr val="bg1"/>
                </a:solidFill>
                <a:latin typeface="Arial" panose="020B0604020202020204" pitchFamily="34" charset="0"/>
                <a:cs typeface="Arial" panose="020B0604020202020204" pitchFamily="34" charset="0"/>
              </a:rPr>
              <a:t>Developed assessment tool to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better link patients – mostly children – to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appropriate therapy. Improved patient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outcomes while reducing out-of-network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referrals, saving $405K.</a:t>
            </a:r>
          </a:p>
        </p:txBody>
      </p:sp>
    </p:spTree>
    <p:extLst>
      <p:ext uri="{BB962C8B-B14F-4D97-AF65-F5344CB8AC3E}">
        <p14:creationId xmlns:p14="http://schemas.microsoft.com/office/powerpoint/2010/main" val="134545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3000"/>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par>
                          <p:cTn id="25" fill="hold">
                            <p:stCondLst>
                              <p:cond delay="4500"/>
                            </p:stCondLst>
                            <p:childTnLst>
                              <p:par>
                                <p:cTn id="26" presetID="22" presetClass="entr" presetSubtype="4" fill="hold" grpId="0" nodeType="after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DD9C-8590-CFB7-6B1B-735F4257BED0}"/>
              </a:ext>
            </a:extLst>
          </p:cNvPr>
          <p:cNvSpPr>
            <a:spLocks noGrp="1"/>
          </p:cNvSpPr>
          <p:nvPr>
            <p:ph type="title"/>
          </p:nvPr>
        </p:nvSpPr>
        <p:spPr/>
        <p:txBody>
          <a:bodyPr/>
          <a:lstStyle/>
          <a:p>
            <a:r>
              <a:rPr lang="en-US" dirty="0"/>
              <a:t>GEORGIA</a:t>
            </a:r>
          </a:p>
        </p:txBody>
      </p:sp>
      <p:sp>
        <p:nvSpPr>
          <p:cNvPr id="3" name="Footer Placeholder 2">
            <a:extLst>
              <a:ext uri="{FF2B5EF4-FFF2-40B4-BE49-F238E27FC236}">
                <a16:creationId xmlns:a16="http://schemas.microsoft.com/office/drawing/2014/main" id="{F9B1E0A9-0EE6-E259-86A0-2E75C7D01810}"/>
              </a:ext>
            </a:extLst>
          </p:cNvPr>
          <p:cNvSpPr>
            <a:spLocks noGrp="1"/>
          </p:cNvSpPr>
          <p:nvPr>
            <p:ph type="ftr" sz="quarter" idx="3"/>
          </p:nvPr>
        </p:nvSpPr>
        <p:spPr/>
        <p:txBody>
          <a:bodyPr/>
          <a:lstStyle/>
          <a:p>
            <a:r>
              <a:rPr lang="en-US" dirty="0"/>
              <a:t>|   </a:t>
            </a:r>
            <a:r>
              <a:rPr lang="en-US" dirty="0" err="1"/>
              <a:t>LMPartnership.org</a:t>
            </a:r>
            <a:r>
              <a:rPr lang="en-US" dirty="0"/>
              <a:t>   |   </a:t>
            </a:r>
            <a:r>
              <a:rPr lang="en-US" dirty="0" err="1"/>
              <a:t>ahcunions.org</a:t>
            </a:r>
            <a:endParaRPr lang="en-US" dirty="0"/>
          </a:p>
        </p:txBody>
      </p:sp>
      <p:sp>
        <p:nvSpPr>
          <p:cNvPr id="4" name="Slide Number Placeholder 3">
            <a:extLst>
              <a:ext uri="{FF2B5EF4-FFF2-40B4-BE49-F238E27FC236}">
                <a16:creationId xmlns:a16="http://schemas.microsoft.com/office/drawing/2014/main" id="{5762D79A-A663-A758-68EB-2002381CFA0D}"/>
              </a:ext>
            </a:extLst>
          </p:cNvPr>
          <p:cNvSpPr>
            <a:spLocks noGrp="1"/>
          </p:cNvSpPr>
          <p:nvPr>
            <p:ph type="sldNum" sz="quarter" idx="4"/>
          </p:nvPr>
        </p:nvSpPr>
        <p:spPr/>
        <p:txBody>
          <a:bodyPr/>
          <a:lstStyle/>
          <a:p>
            <a:fld id="{5674D194-7E72-F347-8B45-20BD1154121B}" type="slidenum">
              <a:rPr lang="en-US" smtClean="0"/>
              <a:pPr/>
              <a:t>7</a:t>
            </a:fld>
            <a:endParaRPr lang="en-US" dirty="0"/>
          </a:p>
        </p:txBody>
      </p:sp>
      <p:sp>
        <p:nvSpPr>
          <p:cNvPr id="5" name="Rectangle 4">
            <a:extLst>
              <a:ext uri="{FF2B5EF4-FFF2-40B4-BE49-F238E27FC236}">
                <a16:creationId xmlns:a16="http://schemas.microsoft.com/office/drawing/2014/main" id="{EAC4EB1B-49AF-5FF3-6FAE-4557B63557C3}"/>
              </a:ext>
            </a:extLst>
          </p:cNvPr>
          <p:cNvSpPr/>
          <p:nvPr/>
        </p:nvSpPr>
        <p:spPr>
          <a:xfrm>
            <a:off x="9034272" y="3299381"/>
            <a:ext cx="274320" cy="2209320"/>
          </a:xfrm>
          <a:prstGeom prst="rect">
            <a:avLst/>
          </a:prstGeom>
          <a:gradFill>
            <a:gsLst>
              <a:gs pos="0">
                <a:srgbClr val="C1CD23"/>
              </a:gs>
              <a:gs pos="100000">
                <a:srgbClr val="4BA95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22A200-4551-954E-7086-9D68C989E8A4}"/>
              </a:ext>
            </a:extLst>
          </p:cNvPr>
          <p:cNvPicPr>
            <a:picLocks noChangeAspect="1"/>
          </p:cNvPicPr>
          <p:nvPr/>
        </p:nvPicPr>
        <p:blipFill>
          <a:blip r:embed="rId3"/>
          <a:srcRect/>
          <a:stretch/>
        </p:blipFill>
        <p:spPr>
          <a:xfrm>
            <a:off x="8699500" y="2122895"/>
            <a:ext cx="3035300" cy="3441700"/>
          </a:xfrm>
          <a:prstGeom prst="rect">
            <a:avLst/>
          </a:prstGeom>
        </p:spPr>
      </p:pic>
      <p:pic>
        <p:nvPicPr>
          <p:cNvPr id="13" name="Picture 12">
            <a:extLst>
              <a:ext uri="{FF2B5EF4-FFF2-40B4-BE49-F238E27FC236}">
                <a16:creationId xmlns:a16="http://schemas.microsoft.com/office/drawing/2014/main" id="{947DA306-0DBF-D8F1-A728-44D744AB9E51}"/>
              </a:ext>
            </a:extLst>
          </p:cNvPr>
          <p:cNvPicPr>
            <a:picLocks noChangeAspect="1"/>
          </p:cNvPicPr>
          <p:nvPr/>
        </p:nvPicPr>
        <p:blipFill>
          <a:blip r:embed="rId4"/>
          <a:srcRect/>
          <a:stretch/>
        </p:blipFill>
        <p:spPr>
          <a:xfrm>
            <a:off x="457200" y="1927252"/>
            <a:ext cx="994822" cy="994822"/>
          </a:xfrm>
          <a:prstGeom prst="rect">
            <a:avLst/>
          </a:prstGeom>
        </p:spPr>
      </p:pic>
      <p:pic>
        <p:nvPicPr>
          <p:cNvPr id="14" name="Picture 13">
            <a:extLst>
              <a:ext uri="{FF2B5EF4-FFF2-40B4-BE49-F238E27FC236}">
                <a16:creationId xmlns:a16="http://schemas.microsoft.com/office/drawing/2014/main" id="{CD6DA9E5-7B90-844E-C6DC-D00B4E4270EB}"/>
              </a:ext>
            </a:extLst>
          </p:cNvPr>
          <p:cNvPicPr>
            <a:picLocks noChangeAspect="1"/>
          </p:cNvPicPr>
          <p:nvPr/>
        </p:nvPicPr>
        <p:blipFill>
          <a:blip r:embed="rId5"/>
          <a:srcRect/>
          <a:stretch/>
        </p:blipFill>
        <p:spPr>
          <a:xfrm>
            <a:off x="1557981" y="1522051"/>
            <a:ext cx="2887559" cy="1805224"/>
          </a:xfrm>
          <a:prstGeom prst="rect">
            <a:avLst/>
          </a:prstGeom>
        </p:spPr>
      </p:pic>
      <p:sp>
        <p:nvSpPr>
          <p:cNvPr id="15" name="TextBox 14">
            <a:extLst>
              <a:ext uri="{FF2B5EF4-FFF2-40B4-BE49-F238E27FC236}">
                <a16:creationId xmlns:a16="http://schemas.microsoft.com/office/drawing/2014/main" id="{A4E69D5E-6AD9-6124-71B1-328557E3F085}"/>
              </a:ext>
            </a:extLst>
          </p:cNvPr>
          <p:cNvSpPr txBox="1"/>
          <p:nvPr/>
        </p:nvSpPr>
        <p:spPr>
          <a:xfrm>
            <a:off x="457200" y="3383280"/>
            <a:ext cx="6410528" cy="1923604"/>
          </a:xfrm>
          <a:prstGeom prst="rect">
            <a:avLst/>
          </a:prstGeom>
          <a:noFill/>
        </p:spPr>
        <p:txBody>
          <a:bodyPr wrap="square" rtlCol="0">
            <a:spAutoFit/>
          </a:bodyPr>
          <a:lstStyle/>
          <a:p>
            <a:pPr>
              <a:buClr>
                <a:srgbClr val="0D4B8E"/>
              </a:buClr>
            </a:pPr>
            <a:r>
              <a:rPr lang="en-US" sz="1900" b="1" dirty="0">
                <a:solidFill>
                  <a:srgbClr val="0D4B8E"/>
                </a:solidFill>
                <a:latin typeface="Arial Black" panose="020B0604020202020204" pitchFamily="34" charset="0"/>
                <a:cs typeface="Arial Black" panose="020B0604020202020204" pitchFamily="34" charset="0"/>
              </a:rPr>
              <a:t>PROJECT SPOTLIGHT</a:t>
            </a:r>
          </a:p>
          <a:p>
            <a:pPr marL="194310" indent="-194310">
              <a:spcBef>
                <a:spcPts val="600"/>
              </a:spcBef>
              <a:buClr>
                <a:srgbClr val="0D4B8E"/>
              </a:buClr>
              <a:buFont typeface="Arial" panose="020B0604020202020204" pitchFamily="34" charset="0"/>
              <a:buChar char="•"/>
            </a:pPr>
            <a:r>
              <a:rPr lang="en-US" sz="1900" b="1" dirty="0">
                <a:solidFill>
                  <a:schemeClr val="bg1"/>
                </a:solidFill>
                <a:latin typeface="Arial" panose="020B0604020202020204" pitchFamily="34" charset="0"/>
                <a:cs typeface="Arial" panose="020B0604020202020204" pitchFamily="34" charset="0"/>
              </a:rPr>
              <a:t>Captured lost revenue through enhanced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staff training and use of automated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check-in kiosks that increased collections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of outstanding balances and copays,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saving $2.28M.</a:t>
            </a:r>
          </a:p>
        </p:txBody>
      </p:sp>
    </p:spTree>
    <p:extLst>
      <p:ext uri="{BB962C8B-B14F-4D97-AF65-F5344CB8AC3E}">
        <p14:creationId xmlns:p14="http://schemas.microsoft.com/office/powerpoint/2010/main" val="204694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50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500"/>
                                        <p:tgtEl>
                                          <p:spTgt spid="15">
                                            <p:txEl>
                                              <p:pRg st="0" end="0"/>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fade">
                                      <p:cBhvr>
                                        <p:cTn id="24" dur="500"/>
                                        <p:tgtEl>
                                          <p:spTgt spid="15">
                                            <p:txEl>
                                              <p:pRg st="1" end="1"/>
                                            </p:txEl>
                                          </p:spTgt>
                                        </p:tgtEl>
                                      </p:cBhvr>
                                    </p:animEffect>
                                  </p:childTnLst>
                                </p:cTn>
                              </p:par>
                            </p:childTnLst>
                          </p:cTn>
                        </p:par>
                        <p:par>
                          <p:cTn id="25" fill="hold">
                            <p:stCondLst>
                              <p:cond delay="2500"/>
                            </p:stCondLst>
                            <p:childTnLst>
                              <p:par>
                                <p:cTn id="26" presetID="22" presetClass="entr" presetSubtype="4" fill="hold" grpId="0" nodeType="after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DD9C-8590-CFB7-6B1B-735F4257BED0}"/>
              </a:ext>
            </a:extLst>
          </p:cNvPr>
          <p:cNvSpPr>
            <a:spLocks noGrp="1"/>
          </p:cNvSpPr>
          <p:nvPr>
            <p:ph type="title"/>
          </p:nvPr>
        </p:nvSpPr>
        <p:spPr/>
        <p:txBody>
          <a:bodyPr/>
          <a:lstStyle/>
          <a:p>
            <a:r>
              <a:rPr lang="en-US" dirty="0"/>
              <a:t>HAWAI’I</a:t>
            </a:r>
          </a:p>
        </p:txBody>
      </p:sp>
      <p:sp>
        <p:nvSpPr>
          <p:cNvPr id="3" name="Footer Placeholder 2">
            <a:extLst>
              <a:ext uri="{FF2B5EF4-FFF2-40B4-BE49-F238E27FC236}">
                <a16:creationId xmlns:a16="http://schemas.microsoft.com/office/drawing/2014/main" id="{F9B1E0A9-0EE6-E259-86A0-2E75C7D01810}"/>
              </a:ext>
            </a:extLst>
          </p:cNvPr>
          <p:cNvSpPr>
            <a:spLocks noGrp="1"/>
          </p:cNvSpPr>
          <p:nvPr>
            <p:ph type="ftr" sz="quarter" idx="3"/>
          </p:nvPr>
        </p:nvSpPr>
        <p:spPr/>
        <p:txBody>
          <a:bodyPr/>
          <a:lstStyle/>
          <a:p>
            <a:r>
              <a:rPr lang="en-US" dirty="0"/>
              <a:t>|   </a:t>
            </a:r>
            <a:r>
              <a:rPr lang="en-US" dirty="0" err="1"/>
              <a:t>LMPartnership.org</a:t>
            </a:r>
            <a:r>
              <a:rPr lang="en-US" dirty="0"/>
              <a:t>   |   </a:t>
            </a:r>
            <a:r>
              <a:rPr lang="en-US" dirty="0" err="1"/>
              <a:t>ahcunions.org</a:t>
            </a:r>
            <a:endParaRPr lang="en-US" dirty="0"/>
          </a:p>
        </p:txBody>
      </p:sp>
      <p:sp>
        <p:nvSpPr>
          <p:cNvPr id="4" name="Slide Number Placeholder 3">
            <a:extLst>
              <a:ext uri="{FF2B5EF4-FFF2-40B4-BE49-F238E27FC236}">
                <a16:creationId xmlns:a16="http://schemas.microsoft.com/office/drawing/2014/main" id="{5762D79A-A663-A758-68EB-2002381CFA0D}"/>
              </a:ext>
            </a:extLst>
          </p:cNvPr>
          <p:cNvSpPr>
            <a:spLocks noGrp="1"/>
          </p:cNvSpPr>
          <p:nvPr>
            <p:ph type="sldNum" sz="quarter" idx="4"/>
          </p:nvPr>
        </p:nvSpPr>
        <p:spPr/>
        <p:txBody>
          <a:bodyPr/>
          <a:lstStyle/>
          <a:p>
            <a:fld id="{5674D194-7E72-F347-8B45-20BD1154121B}" type="slidenum">
              <a:rPr lang="en-US" smtClean="0"/>
              <a:pPr/>
              <a:t>8</a:t>
            </a:fld>
            <a:endParaRPr lang="en-US" dirty="0"/>
          </a:p>
        </p:txBody>
      </p:sp>
      <p:sp>
        <p:nvSpPr>
          <p:cNvPr id="7" name="Rectangle 6">
            <a:extLst>
              <a:ext uri="{FF2B5EF4-FFF2-40B4-BE49-F238E27FC236}">
                <a16:creationId xmlns:a16="http://schemas.microsoft.com/office/drawing/2014/main" id="{6226CE04-93AF-66E2-C123-78CD6D6E91B5}"/>
              </a:ext>
            </a:extLst>
          </p:cNvPr>
          <p:cNvSpPr/>
          <p:nvPr/>
        </p:nvSpPr>
        <p:spPr>
          <a:xfrm>
            <a:off x="9034272" y="2560320"/>
            <a:ext cx="274320" cy="2941965"/>
          </a:xfrm>
          <a:prstGeom prst="rect">
            <a:avLst/>
          </a:prstGeom>
          <a:gradFill>
            <a:gsLst>
              <a:gs pos="0">
                <a:srgbClr val="C1CD23"/>
              </a:gs>
              <a:gs pos="100000">
                <a:srgbClr val="4BA95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5DBA23A-3BBA-4C48-0DF0-58A07C65B69D}"/>
              </a:ext>
            </a:extLst>
          </p:cNvPr>
          <p:cNvPicPr>
            <a:picLocks noChangeAspect="1"/>
          </p:cNvPicPr>
          <p:nvPr/>
        </p:nvPicPr>
        <p:blipFill>
          <a:blip r:embed="rId3"/>
          <a:srcRect/>
          <a:stretch/>
        </p:blipFill>
        <p:spPr>
          <a:xfrm>
            <a:off x="8703094" y="2122961"/>
            <a:ext cx="3035300" cy="3441700"/>
          </a:xfrm>
          <a:prstGeom prst="rect">
            <a:avLst/>
          </a:prstGeom>
        </p:spPr>
      </p:pic>
      <p:pic>
        <p:nvPicPr>
          <p:cNvPr id="9" name="Picture 8">
            <a:extLst>
              <a:ext uri="{FF2B5EF4-FFF2-40B4-BE49-F238E27FC236}">
                <a16:creationId xmlns:a16="http://schemas.microsoft.com/office/drawing/2014/main" id="{D33D2B62-2389-F724-86AC-46F98BB0BB1E}"/>
              </a:ext>
            </a:extLst>
          </p:cNvPr>
          <p:cNvPicPr>
            <a:picLocks noChangeAspect="1"/>
          </p:cNvPicPr>
          <p:nvPr/>
        </p:nvPicPr>
        <p:blipFill>
          <a:blip r:embed="rId4"/>
          <a:srcRect/>
          <a:stretch/>
        </p:blipFill>
        <p:spPr>
          <a:xfrm>
            <a:off x="457200" y="1927252"/>
            <a:ext cx="994822" cy="994822"/>
          </a:xfrm>
          <a:prstGeom prst="rect">
            <a:avLst/>
          </a:prstGeom>
        </p:spPr>
      </p:pic>
      <p:pic>
        <p:nvPicPr>
          <p:cNvPr id="11" name="Picture 10">
            <a:extLst>
              <a:ext uri="{FF2B5EF4-FFF2-40B4-BE49-F238E27FC236}">
                <a16:creationId xmlns:a16="http://schemas.microsoft.com/office/drawing/2014/main" id="{4401E56D-0BE6-C35E-4A7E-B3902DD5CCEC}"/>
              </a:ext>
            </a:extLst>
          </p:cNvPr>
          <p:cNvPicPr>
            <a:picLocks noChangeAspect="1"/>
          </p:cNvPicPr>
          <p:nvPr/>
        </p:nvPicPr>
        <p:blipFill>
          <a:blip r:embed="rId5"/>
          <a:srcRect/>
          <a:stretch/>
        </p:blipFill>
        <p:spPr>
          <a:xfrm>
            <a:off x="1557981" y="1522051"/>
            <a:ext cx="2887559" cy="1805224"/>
          </a:xfrm>
          <a:prstGeom prst="rect">
            <a:avLst/>
          </a:prstGeom>
        </p:spPr>
      </p:pic>
      <p:sp>
        <p:nvSpPr>
          <p:cNvPr id="12" name="TextBox 11">
            <a:extLst>
              <a:ext uri="{FF2B5EF4-FFF2-40B4-BE49-F238E27FC236}">
                <a16:creationId xmlns:a16="http://schemas.microsoft.com/office/drawing/2014/main" id="{69A9A435-E271-4980-3560-0D1654EE7EE2}"/>
              </a:ext>
            </a:extLst>
          </p:cNvPr>
          <p:cNvSpPr txBox="1"/>
          <p:nvPr/>
        </p:nvSpPr>
        <p:spPr>
          <a:xfrm>
            <a:off x="457199" y="3383280"/>
            <a:ext cx="7169285" cy="2215991"/>
          </a:xfrm>
          <a:prstGeom prst="rect">
            <a:avLst/>
          </a:prstGeom>
          <a:noFill/>
        </p:spPr>
        <p:txBody>
          <a:bodyPr wrap="square" rtlCol="0">
            <a:spAutoFit/>
          </a:bodyPr>
          <a:lstStyle/>
          <a:p>
            <a:pPr>
              <a:buClr>
                <a:srgbClr val="0D4B8E"/>
              </a:buClr>
            </a:pPr>
            <a:r>
              <a:rPr lang="en-US" sz="1900" b="1" dirty="0">
                <a:solidFill>
                  <a:srgbClr val="0D4B8E"/>
                </a:solidFill>
                <a:latin typeface="Arial Black" panose="020B0604020202020204" pitchFamily="34" charset="0"/>
                <a:cs typeface="Arial Black" panose="020B0604020202020204" pitchFamily="34" charset="0"/>
              </a:rPr>
              <a:t>PROJECT SPOTLIGHT</a:t>
            </a:r>
          </a:p>
          <a:p>
            <a:pPr marL="194310" indent="-194310">
              <a:spcBef>
                <a:spcPts val="600"/>
              </a:spcBef>
              <a:buClr>
                <a:srgbClr val="0D4B8E"/>
              </a:buClr>
              <a:buFont typeface="Arial" panose="020B0604020202020204" pitchFamily="34" charset="0"/>
              <a:buChar char="•"/>
            </a:pPr>
            <a:r>
              <a:rPr lang="en-US" sz="1900" b="1" dirty="0">
                <a:solidFill>
                  <a:schemeClr val="bg1"/>
                </a:solidFill>
                <a:latin typeface="Arial" panose="020B0604020202020204" pitchFamily="34" charset="0"/>
                <a:cs typeface="Arial" panose="020B0604020202020204" pitchFamily="34" charset="0"/>
              </a:rPr>
              <a:t>Moanalua ICU/CVICU team reduced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catheter-induced urinary tract infections </a:t>
            </a:r>
            <a:br>
              <a:rPr lang="en-US" sz="1900" b="1" dirty="0">
                <a:solidFill>
                  <a:schemeClr val="bg1"/>
                </a:solidFill>
                <a:latin typeface="Arial" panose="020B0604020202020204" pitchFamily="34" charset="0"/>
                <a:cs typeface="Arial" panose="020B0604020202020204" pitchFamily="34" charset="0"/>
              </a:rPr>
            </a:br>
            <a:r>
              <a:rPr lang="en-US" sz="1900" b="1" dirty="0">
                <a:solidFill>
                  <a:schemeClr val="bg1"/>
                </a:solidFill>
                <a:latin typeface="Arial" panose="020B0604020202020204" pitchFamily="34" charset="0"/>
                <a:cs typeface="Arial" panose="020B0604020202020204" pitchFamily="34" charset="0"/>
              </a:rPr>
              <a:t>by more than 73%. </a:t>
            </a:r>
            <a:r>
              <a:rPr lang="en-US" sz="1900" dirty="0">
                <a:solidFill>
                  <a:schemeClr val="bg1"/>
                </a:solidFill>
                <a:latin typeface="Arial" panose="020B0604020202020204" pitchFamily="34" charset="0"/>
                <a:cs typeface="Arial" panose="020B0604020202020204" pitchFamily="34" charset="0"/>
              </a:rPr>
              <a:t>Their success was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part of a market-wide effort to reduce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healthcare-associated infections that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saved nearly $1M.</a:t>
            </a:r>
          </a:p>
        </p:txBody>
      </p:sp>
    </p:spTree>
    <p:extLst>
      <p:ext uri="{BB962C8B-B14F-4D97-AF65-F5344CB8AC3E}">
        <p14:creationId xmlns:p14="http://schemas.microsoft.com/office/powerpoint/2010/main" val="23838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par>
                          <p:cTn id="25" fill="hold">
                            <p:stCondLst>
                              <p:cond delay="2500"/>
                            </p:stCondLst>
                            <p:childTnLst>
                              <p:par>
                                <p:cTn id="26" presetID="22" presetClass="entr" presetSubtype="4" fill="hold" grpId="0" nodeType="after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DD9C-8590-CFB7-6B1B-735F4257BED0}"/>
              </a:ext>
            </a:extLst>
          </p:cNvPr>
          <p:cNvSpPr>
            <a:spLocks noGrp="1"/>
          </p:cNvSpPr>
          <p:nvPr>
            <p:ph type="title"/>
          </p:nvPr>
        </p:nvSpPr>
        <p:spPr/>
        <p:txBody>
          <a:bodyPr/>
          <a:lstStyle/>
          <a:p>
            <a:r>
              <a:rPr lang="en-US" dirty="0"/>
              <a:t>MID-ATLANTIC STATES</a:t>
            </a:r>
          </a:p>
        </p:txBody>
      </p:sp>
      <p:sp>
        <p:nvSpPr>
          <p:cNvPr id="3" name="Footer Placeholder 2">
            <a:extLst>
              <a:ext uri="{FF2B5EF4-FFF2-40B4-BE49-F238E27FC236}">
                <a16:creationId xmlns:a16="http://schemas.microsoft.com/office/drawing/2014/main" id="{F9B1E0A9-0EE6-E259-86A0-2E75C7D01810}"/>
              </a:ext>
            </a:extLst>
          </p:cNvPr>
          <p:cNvSpPr>
            <a:spLocks noGrp="1"/>
          </p:cNvSpPr>
          <p:nvPr>
            <p:ph type="ftr" sz="quarter" idx="3"/>
          </p:nvPr>
        </p:nvSpPr>
        <p:spPr/>
        <p:txBody>
          <a:bodyPr/>
          <a:lstStyle/>
          <a:p>
            <a:r>
              <a:rPr lang="en-US" dirty="0"/>
              <a:t>|   </a:t>
            </a:r>
            <a:r>
              <a:rPr lang="en-US" dirty="0" err="1"/>
              <a:t>LMPartnership.org</a:t>
            </a:r>
            <a:r>
              <a:rPr lang="en-US" dirty="0"/>
              <a:t>   |   </a:t>
            </a:r>
            <a:r>
              <a:rPr lang="en-US" dirty="0" err="1"/>
              <a:t>ahcunions.org</a:t>
            </a:r>
            <a:endParaRPr lang="en-US" dirty="0"/>
          </a:p>
        </p:txBody>
      </p:sp>
      <p:sp>
        <p:nvSpPr>
          <p:cNvPr id="4" name="Slide Number Placeholder 3">
            <a:extLst>
              <a:ext uri="{FF2B5EF4-FFF2-40B4-BE49-F238E27FC236}">
                <a16:creationId xmlns:a16="http://schemas.microsoft.com/office/drawing/2014/main" id="{5762D79A-A663-A758-68EB-2002381CFA0D}"/>
              </a:ext>
            </a:extLst>
          </p:cNvPr>
          <p:cNvSpPr>
            <a:spLocks noGrp="1"/>
          </p:cNvSpPr>
          <p:nvPr>
            <p:ph type="sldNum" sz="quarter" idx="4"/>
          </p:nvPr>
        </p:nvSpPr>
        <p:spPr/>
        <p:txBody>
          <a:bodyPr/>
          <a:lstStyle/>
          <a:p>
            <a:fld id="{5674D194-7E72-F347-8B45-20BD1154121B}" type="slidenum">
              <a:rPr lang="en-US" smtClean="0"/>
              <a:pPr/>
              <a:t>9</a:t>
            </a:fld>
            <a:endParaRPr lang="en-US" dirty="0"/>
          </a:p>
        </p:txBody>
      </p:sp>
      <p:sp>
        <p:nvSpPr>
          <p:cNvPr id="5" name="Rectangle 4">
            <a:extLst>
              <a:ext uri="{FF2B5EF4-FFF2-40B4-BE49-F238E27FC236}">
                <a16:creationId xmlns:a16="http://schemas.microsoft.com/office/drawing/2014/main" id="{53EA716D-36A7-865F-E9FA-86A473250601}"/>
              </a:ext>
            </a:extLst>
          </p:cNvPr>
          <p:cNvSpPr/>
          <p:nvPr/>
        </p:nvSpPr>
        <p:spPr>
          <a:xfrm>
            <a:off x="9034272" y="2969442"/>
            <a:ext cx="274320" cy="2539259"/>
          </a:xfrm>
          <a:prstGeom prst="rect">
            <a:avLst/>
          </a:prstGeom>
          <a:gradFill>
            <a:gsLst>
              <a:gs pos="0">
                <a:srgbClr val="C1CD23"/>
              </a:gs>
              <a:gs pos="100000">
                <a:srgbClr val="4BA95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97A8C85-8351-36BA-CD99-477E54B37386}"/>
              </a:ext>
            </a:extLst>
          </p:cNvPr>
          <p:cNvPicPr>
            <a:picLocks noChangeAspect="1"/>
          </p:cNvPicPr>
          <p:nvPr/>
        </p:nvPicPr>
        <p:blipFill>
          <a:blip r:embed="rId3"/>
          <a:srcRect/>
          <a:stretch/>
        </p:blipFill>
        <p:spPr>
          <a:xfrm>
            <a:off x="8788400" y="2119630"/>
            <a:ext cx="2946400" cy="3441700"/>
          </a:xfrm>
          <a:prstGeom prst="rect">
            <a:avLst/>
          </a:prstGeom>
        </p:spPr>
      </p:pic>
      <p:pic>
        <p:nvPicPr>
          <p:cNvPr id="10" name="Picture 9">
            <a:extLst>
              <a:ext uri="{FF2B5EF4-FFF2-40B4-BE49-F238E27FC236}">
                <a16:creationId xmlns:a16="http://schemas.microsoft.com/office/drawing/2014/main" id="{4A115493-2FF5-987F-77D9-ADABE7111ECE}"/>
              </a:ext>
            </a:extLst>
          </p:cNvPr>
          <p:cNvPicPr>
            <a:picLocks noChangeAspect="1"/>
          </p:cNvPicPr>
          <p:nvPr/>
        </p:nvPicPr>
        <p:blipFill>
          <a:blip r:embed="rId4"/>
          <a:srcRect/>
          <a:stretch/>
        </p:blipFill>
        <p:spPr>
          <a:xfrm>
            <a:off x="457200" y="1927252"/>
            <a:ext cx="994822" cy="994822"/>
          </a:xfrm>
          <a:prstGeom prst="rect">
            <a:avLst/>
          </a:prstGeom>
        </p:spPr>
      </p:pic>
      <p:pic>
        <p:nvPicPr>
          <p:cNvPr id="11" name="Picture 10">
            <a:extLst>
              <a:ext uri="{FF2B5EF4-FFF2-40B4-BE49-F238E27FC236}">
                <a16:creationId xmlns:a16="http://schemas.microsoft.com/office/drawing/2014/main" id="{CBCB5562-06DD-9377-1F12-727745E40F0E}"/>
              </a:ext>
            </a:extLst>
          </p:cNvPr>
          <p:cNvPicPr>
            <a:picLocks noChangeAspect="1"/>
          </p:cNvPicPr>
          <p:nvPr/>
        </p:nvPicPr>
        <p:blipFill>
          <a:blip r:embed="rId5"/>
          <a:srcRect/>
          <a:stretch/>
        </p:blipFill>
        <p:spPr>
          <a:xfrm>
            <a:off x="1557981" y="1522051"/>
            <a:ext cx="2887559" cy="1805224"/>
          </a:xfrm>
          <a:prstGeom prst="rect">
            <a:avLst/>
          </a:prstGeom>
        </p:spPr>
      </p:pic>
      <p:sp>
        <p:nvSpPr>
          <p:cNvPr id="12" name="TextBox 11">
            <a:extLst>
              <a:ext uri="{FF2B5EF4-FFF2-40B4-BE49-F238E27FC236}">
                <a16:creationId xmlns:a16="http://schemas.microsoft.com/office/drawing/2014/main" id="{71B562A0-3C33-D86C-A28D-F9ECC5E087DF}"/>
              </a:ext>
            </a:extLst>
          </p:cNvPr>
          <p:cNvSpPr txBox="1"/>
          <p:nvPr/>
        </p:nvSpPr>
        <p:spPr>
          <a:xfrm>
            <a:off x="457199" y="3383279"/>
            <a:ext cx="6721813" cy="1923604"/>
          </a:xfrm>
          <a:prstGeom prst="rect">
            <a:avLst/>
          </a:prstGeom>
          <a:noFill/>
        </p:spPr>
        <p:txBody>
          <a:bodyPr wrap="square" rtlCol="0">
            <a:spAutoFit/>
          </a:bodyPr>
          <a:lstStyle/>
          <a:p>
            <a:pPr>
              <a:buClr>
                <a:srgbClr val="0D4B8E"/>
              </a:buClr>
            </a:pPr>
            <a:r>
              <a:rPr lang="en-US" sz="1900" b="1" dirty="0">
                <a:solidFill>
                  <a:srgbClr val="0D4B8E"/>
                </a:solidFill>
                <a:latin typeface="Arial Black" panose="020B0604020202020204" pitchFamily="34" charset="0"/>
                <a:cs typeface="Arial Black" panose="020B0604020202020204" pitchFamily="34" charset="0"/>
              </a:rPr>
              <a:t>PROJECT SPOTLIGHT</a:t>
            </a:r>
          </a:p>
          <a:p>
            <a:pPr marL="194310" indent="-194310">
              <a:spcBef>
                <a:spcPts val="600"/>
              </a:spcBef>
              <a:buClr>
                <a:srgbClr val="0D4B8E"/>
              </a:buClr>
              <a:buFont typeface="Arial" panose="020B0604020202020204" pitchFamily="34" charset="0"/>
              <a:buChar char="•"/>
            </a:pPr>
            <a:r>
              <a:rPr lang="en-US" sz="1900" b="1" dirty="0">
                <a:solidFill>
                  <a:schemeClr val="bg1"/>
                </a:solidFill>
                <a:latin typeface="Arial" panose="020B0604020202020204" pitchFamily="34" charset="0"/>
                <a:cs typeface="Arial" panose="020B0604020202020204" pitchFamily="34" charset="0"/>
              </a:rPr>
              <a:t>Continuum of Care Initiative </a:t>
            </a:r>
            <a:r>
              <a:rPr lang="en-US" sz="1900" dirty="0">
                <a:solidFill>
                  <a:schemeClr val="bg1"/>
                </a:solidFill>
                <a:latin typeface="Arial" panose="020B0604020202020204" pitchFamily="34" charset="0"/>
                <a:cs typeface="Arial" panose="020B0604020202020204" pitchFamily="34" charset="0"/>
              </a:rPr>
              <a:t>embedded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patient care coordinators in urgent care units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to connect members with appropriate care.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Effort reduced referrals to hospitals and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emergency rooms, saving $3.1M.</a:t>
            </a:r>
          </a:p>
        </p:txBody>
      </p:sp>
    </p:spTree>
    <p:extLst>
      <p:ext uri="{BB962C8B-B14F-4D97-AF65-F5344CB8AC3E}">
        <p14:creationId xmlns:p14="http://schemas.microsoft.com/office/powerpoint/2010/main" val="426377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par>
                          <p:cTn id="25" fill="hold">
                            <p:stCondLst>
                              <p:cond delay="2000"/>
                            </p:stCondLst>
                            <p:childTnLst>
                              <p:par>
                                <p:cTn id="26" presetID="22" presetClass="entr" presetSubtype="4" fill="hold" grpId="0" nodeType="after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23303</TotalTime>
  <Words>1946</Words>
  <Application>Microsoft Macintosh PowerPoint</Application>
  <PresentationFormat>Widescreen</PresentationFormat>
  <Paragraphs>161</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Arial Black</vt:lpstr>
      <vt:lpstr>Arial Narrow</vt:lpstr>
      <vt:lpstr>Calibri</vt:lpstr>
      <vt:lpstr>Courier New</vt:lpstr>
      <vt:lpstr>Symbol</vt:lpstr>
      <vt:lpstr>System Font Regular</vt:lpstr>
      <vt:lpstr>Office Theme</vt:lpstr>
      <vt:lpstr>2023  YEAR-END  REPORT</vt:lpstr>
      <vt:lpstr>EXECUTIVE SUMMARY</vt:lpstr>
      <vt:lpstr>OUR STORY: 2023 NACTF Members &amp; Executive Sponsors </vt:lpstr>
      <vt:lpstr>OUR STORY: A Timeline</vt:lpstr>
      <vt:lpstr>OUR MARKETS: By the Numbers </vt:lpstr>
      <vt:lpstr>COLORADO</vt:lpstr>
      <vt:lpstr>GEORGIA</vt:lpstr>
      <vt:lpstr>HAWAI’I</vt:lpstr>
      <vt:lpstr>MID-ATLANTIC STATES</vt:lpstr>
      <vt:lpstr>NORTHWEST</vt:lpstr>
      <vt:lpstr>SOUTHERN CALIFORNIA</vt:lpstr>
      <vt:lpstr>WASHINGTON</vt:lpstr>
      <vt:lpstr>2023  YEAR-END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Retter</dc:creator>
  <cp:lastModifiedBy>Sherry D Crosby</cp:lastModifiedBy>
  <cp:revision>205</cp:revision>
  <cp:lastPrinted>2024-03-10T20:39:45Z</cp:lastPrinted>
  <dcterms:created xsi:type="dcterms:W3CDTF">2022-10-04T19:13:44Z</dcterms:created>
  <dcterms:modified xsi:type="dcterms:W3CDTF">2024-04-08T23:09:01Z</dcterms:modified>
</cp:coreProperties>
</file>